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4" r:id="rId3"/>
    <p:sldId id="257" r:id="rId4"/>
    <p:sldId id="310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92" r:id="rId17"/>
    <p:sldId id="287" r:id="rId18"/>
    <p:sldId id="288" r:id="rId19"/>
    <p:sldId id="294" r:id="rId20"/>
    <p:sldId id="289" r:id="rId21"/>
    <p:sldId id="290" r:id="rId22"/>
    <p:sldId id="295" r:id="rId23"/>
    <p:sldId id="296" r:id="rId24"/>
    <p:sldId id="291" r:id="rId25"/>
    <p:sldId id="297" r:id="rId26"/>
    <p:sldId id="299" r:id="rId27"/>
    <p:sldId id="300" r:id="rId28"/>
    <p:sldId id="301" r:id="rId29"/>
    <p:sldId id="298" r:id="rId30"/>
    <p:sldId id="302" r:id="rId31"/>
    <p:sldId id="303" r:id="rId32"/>
    <p:sldId id="304" r:id="rId33"/>
    <p:sldId id="307" r:id="rId34"/>
    <p:sldId id="306" r:id="rId35"/>
    <p:sldId id="308" r:id="rId36"/>
    <p:sldId id="309" r:id="rId37"/>
    <p:sldId id="311" r:id="rId38"/>
    <p:sldId id="312" r:id="rId39"/>
    <p:sldId id="313" r:id="rId40"/>
    <p:sldId id="314" r:id="rId41"/>
    <p:sldId id="31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AF00-563A-4602-9DEC-10698E961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A0AD7-5EEA-4634-9D40-24EE428A9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25480-8308-4FC4-B2DB-E392C653A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6C159-8EF8-4E6E-A177-FC5C53A6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298F4-48C9-426B-A6B3-E5043180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13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4BCA-9761-417D-89FF-A7247261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E0F57-3214-4F6A-8E33-8500617AC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8E60F-870C-4C59-9200-6E67DFDE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AE4C2-3F25-4A15-A6D5-DCB5AA20C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48876-4B1D-445B-8325-A1635FC6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889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2D05D-CE73-438E-8DAB-F81E36731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CBF36-0C36-4CE1-A821-0FFBABDA6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D059A-FFB6-4AC5-91AB-923B18E70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4DE8E-C059-4ECB-9448-57305394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0CE74-A56C-42BB-94FB-B63E3D5AD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09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BCEE-32D3-4607-B16B-B46CE4F4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8338-BEEE-4DBF-BEA2-D2464688B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110DB-94B3-469E-9827-3E74674A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584CC-F476-4764-821C-7AC0D644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8A9CF-384D-433F-88ED-A1B90D75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33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AD45-446F-4109-9C2A-6F76903F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F62F6-3DFE-4307-ACBC-B4E465926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73B4B-4B8F-487D-A0B1-6546FC79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B6EA7-5AF3-4695-B559-0B1F006B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17FC-A813-4FA2-ABC0-4A0DDB78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14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A0FC-3EB2-482E-B5FD-A46D806C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BC624-9F20-4C93-ACB1-9DF75A677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D018B-F489-493E-912A-37730C397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443D9-7FD6-480E-B6BE-695B0D5D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0DE52-3ABA-4B49-8921-50BC5967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2BAB3-DA15-4470-9A6D-1ECCF08A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838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D6D7-508F-40A2-9D60-9E4919F7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873AD-B087-45BB-BEC4-966F635F6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B8585-C069-43D7-8922-C394B0343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E95E4-3F0B-47F3-B844-BB6BF71FE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3619B-A42F-41E4-A030-E3D9A2870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752597-82A3-42D5-B2E2-E6507E41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0CFFF9-CA0E-4B28-A4BA-2431A552B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D0EA5-366B-4ABF-A0D2-52D2C4679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71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55DC-DE8F-4DF6-87EC-2868B3EA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B0640-4564-4E19-8B4F-EB770AC61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5C64-8FCF-46DB-AF27-5A0A9447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F82AD-74C9-4A83-811C-E814C233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8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F4941-83F8-44BB-92F1-5892BF51A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ED416-CECE-4945-8FA5-FD63129D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A144F-2116-4F04-AF4C-67E3A1DD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4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5B89-964E-40B2-B5C5-4B3F3BEA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0DCC-9E6C-442E-9CC9-EFBAB61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00F93-2485-4A5F-BEA2-90CDEDC3A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AC608-81A2-4322-8D84-BB910D09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21C59-AF6F-4EC1-9207-A095911E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C8818-6978-4AF6-BEE4-07126DD0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70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147A-D9F3-47F9-BF52-8A37D183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68713-90B1-482C-99D5-05D78BC14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CF8B8-9CDD-4E24-9FA6-CC5728D14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2645A-930E-4D46-9B1F-0F624860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77983-AD76-4A54-9EF7-2468F9595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F5083-FE3A-414A-8F18-33D844E5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74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0B7AF-9032-4D60-A4F9-DAA2E7B8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30F08-B6D6-485A-8269-7A36ED76D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E7038-39E5-41B1-A9C8-F7A5D28082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FF236-AE1D-412A-9EC8-AA8F87AA5209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7895C-D89F-407F-BB11-74B73B22A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D2B56-B170-45E5-9C13-ECB6721EB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480F2-2078-46F8-845B-093EAA8A3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5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88F0-26A0-414A-B33A-D1D571D4D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639"/>
            <a:ext cx="9144000" cy="1804609"/>
          </a:xfrm>
        </p:spPr>
        <p:txBody>
          <a:bodyPr/>
          <a:lstStyle/>
          <a:p>
            <a:r>
              <a:rPr lang="en-GB" dirty="0"/>
              <a:t>Alternative methods to estimate abundance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B51AC651-68BB-46C9-AC4D-FEE7CB087BA5}"/>
              </a:ext>
            </a:extLst>
          </p:cNvPr>
          <p:cNvSpPr/>
          <p:nvPr/>
        </p:nvSpPr>
        <p:spPr>
          <a:xfrm>
            <a:off x="4784687" y="196941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7" name="Picture 6" descr="A group of children playing in the grass&#10;&#10;Description automatically generated with low confidence">
            <a:extLst>
              <a:ext uri="{FF2B5EF4-FFF2-40B4-BE49-F238E27FC236}">
                <a16:creationId xmlns:a16="http://schemas.microsoft.com/office/drawing/2014/main" id="{1541A91A-DF3D-47E7-A006-B37528AC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52" y="2282374"/>
            <a:ext cx="8794496" cy="43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904D-2F78-4802-995D-DA6811830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Field vole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4B149-9784-4A8A-A7D6-EA052BD64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325562"/>
            <a:ext cx="4358641" cy="507578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2400" dirty="0"/>
              <a:t>Sampling design of abundance index</a:t>
            </a:r>
          </a:p>
          <a:p>
            <a:r>
              <a:rPr lang="en-GB" sz="2400" dirty="0"/>
              <a:t>Survey in grassland</a:t>
            </a:r>
          </a:p>
          <a:p>
            <a:r>
              <a:rPr lang="en-GB" sz="2400" dirty="0"/>
              <a:t>A presence-absence score of fresh feeding clippings</a:t>
            </a:r>
          </a:p>
          <a:p>
            <a:r>
              <a:rPr lang="en-GB" sz="2400" dirty="0"/>
              <a:t>Grass clippings with non-oxidised, non-yellowed edges with a bite mark</a:t>
            </a:r>
          </a:p>
          <a:p>
            <a:r>
              <a:rPr lang="en-GB" sz="2400" dirty="0"/>
              <a:t>25 quadrats (50 cm x 50 cm) thrown at &gt; 20 m spacing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The abundance index is then</a:t>
            </a:r>
          </a:p>
          <a:p>
            <a:r>
              <a:rPr lang="en-GB" sz="2400" dirty="0"/>
              <a:t>Out of 25 quadrats, X had signs of vole activity</a:t>
            </a: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C2B6A9E9-21D6-4C53-AE91-545070C1EA99}"/>
              </a:ext>
            </a:extLst>
          </p:cNvPr>
          <p:cNvSpPr/>
          <p:nvPr/>
        </p:nvSpPr>
        <p:spPr>
          <a:xfrm>
            <a:off x="4784687" y="938281"/>
            <a:ext cx="2622625" cy="98039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5D2E4-CA11-40D0-8EE5-83D17EA57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4" t="13288" r="20750" b="9767"/>
          <a:stretch/>
        </p:blipFill>
        <p:spPr>
          <a:xfrm>
            <a:off x="4754881" y="1325563"/>
            <a:ext cx="7322816" cy="507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4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C2DD-9707-4D46-B0F1-6872BFFB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4960" y="18255"/>
            <a:ext cx="6096000" cy="1325563"/>
          </a:xfrm>
        </p:spPr>
        <p:txBody>
          <a:bodyPr/>
          <a:lstStyle/>
          <a:p>
            <a:pPr algn="ctr"/>
            <a:r>
              <a:rPr lang="en-GB" dirty="0"/>
              <a:t>Which gave…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F5F6-80CA-4FF6-B3DB-F231F8FB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8183"/>
            <a:ext cx="4140200" cy="5057080"/>
          </a:xfrm>
        </p:spPr>
        <p:txBody>
          <a:bodyPr>
            <a:normAutofit/>
          </a:bodyPr>
          <a:lstStyle/>
          <a:p>
            <a:r>
              <a:rPr lang="en-GB" dirty="0"/>
              <a:t>Calibrated against densities estimated via closed CMR models</a:t>
            </a:r>
          </a:p>
          <a:p>
            <a:r>
              <a:rPr lang="en-GB" dirty="0"/>
              <a:t>Led to a good, linear calibration</a:t>
            </a:r>
          </a:p>
          <a:p>
            <a:pPr lvl="1"/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0.78 so strongly correlated</a:t>
            </a:r>
          </a:p>
          <a:p>
            <a:r>
              <a:rPr lang="en-GB" dirty="0"/>
              <a:t>Found season specific intercepts</a:t>
            </a:r>
          </a:p>
          <a:p>
            <a:pPr lvl="1"/>
            <a:r>
              <a:rPr lang="en-GB" dirty="0"/>
              <a:t>Due to variation in yellowing of grass clippings over seasons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6BEA5FEA-803E-45EE-BAB6-2D6D7A681BF4}"/>
              </a:ext>
            </a:extLst>
          </p:cNvPr>
          <p:cNvSpPr/>
          <p:nvPr/>
        </p:nvSpPr>
        <p:spPr>
          <a:xfrm>
            <a:off x="1551932" y="96673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5F0C9-B9E3-46E1-99F0-7C639E1E7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054" y="883920"/>
            <a:ext cx="7033052" cy="58625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1524A5-DBE8-4BD9-809C-A9FB52965EDE}"/>
              </a:ext>
            </a:extLst>
          </p:cNvPr>
          <p:cNvCxnSpPr/>
          <p:nvPr/>
        </p:nvCxnSpPr>
        <p:spPr>
          <a:xfrm flipV="1">
            <a:off x="8981440" y="3139440"/>
            <a:ext cx="0" cy="20015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E6FD56-69C5-4205-B180-DB6E9FA257BA}"/>
              </a:ext>
            </a:extLst>
          </p:cNvPr>
          <p:cNvCxnSpPr/>
          <p:nvPr/>
        </p:nvCxnSpPr>
        <p:spPr>
          <a:xfrm flipH="1">
            <a:off x="5902960" y="3129280"/>
            <a:ext cx="306832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6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76D4-B023-47CB-BD48-178BC612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73837" cy="1325563"/>
          </a:xfrm>
        </p:spPr>
        <p:txBody>
          <a:bodyPr/>
          <a:lstStyle/>
          <a:p>
            <a:pPr algn="ctr"/>
            <a:r>
              <a:rPr lang="en-GB" dirty="0"/>
              <a:t>Which allows…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A6F33-8DF4-4686-B654-D0E5D1CA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9" y="1825625"/>
            <a:ext cx="4429957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You can now repeat surveys across while landscape to estimate vole abundance</a:t>
            </a:r>
          </a:p>
          <a:p>
            <a:r>
              <a:rPr lang="en-GB" dirty="0"/>
              <a:t>But crucially, these can only be done in grasslands</a:t>
            </a:r>
          </a:p>
          <a:p>
            <a:r>
              <a:rPr lang="en-GB" dirty="0"/>
              <a:t>Relationship in other habitats is potentially different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Indices allow rapid, if crude, assessments of abundance.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87D20-6272-4DD5-8F2C-954946B02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2" t="15692" r="27694" b="6413"/>
          <a:stretch/>
        </p:blipFill>
        <p:spPr>
          <a:xfrm>
            <a:off x="4873839" y="258403"/>
            <a:ext cx="7102137" cy="6341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0BB488-DDCB-4829-92C4-4C7F8CCBC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9" t="14228" r="11442" b="3"/>
          <a:stretch/>
        </p:blipFill>
        <p:spPr>
          <a:xfrm>
            <a:off x="4873838" y="684532"/>
            <a:ext cx="7102137" cy="5716268"/>
          </a:xfrm>
          <a:prstGeom prst="rect">
            <a:avLst/>
          </a:prstGeom>
        </p:spPr>
      </p:pic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DB0EA972-32F8-4CE8-943A-FE736A840DAC}"/>
              </a:ext>
            </a:extLst>
          </p:cNvPr>
          <p:cNvSpPr/>
          <p:nvPr/>
        </p:nvSpPr>
        <p:spPr>
          <a:xfrm>
            <a:off x="1125605" y="95785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94031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FA4E651-C3D8-4DB8-A026-E8531C6AF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EDD9E-BF7A-4DF9-A070-8C0EEDEB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363" y="4071597"/>
            <a:ext cx="10515600" cy="1286544"/>
          </a:xfrm>
          <a:noFill/>
        </p:spPr>
        <p:txBody>
          <a:bodyPr anchor="b">
            <a:normAutofit/>
          </a:bodyPr>
          <a:lstStyle/>
          <a:p>
            <a:r>
              <a:rPr lang="en-GB" sz="5200"/>
              <a:t>Distance sampling</a:t>
            </a:r>
          </a:p>
        </p:txBody>
      </p:sp>
      <p:pic>
        <p:nvPicPr>
          <p:cNvPr id="7" name="Picture 6" descr="A picture containing swimming, mammal, pool, dolphin&#10;&#10;Description automatically generated">
            <a:extLst>
              <a:ext uri="{FF2B5EF4-FFF2-40B4-BE49-F238E27FC236}">
                <a16:creationId xmlns:a16="http://schemas.microsoft.com/office/drawing/2014/main" id="{EDD5C95A-74CC-4BFD-878D-FD49240E7C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0" b="22579"/>
          <a:stretch/>
        </p:blipFill>
        <p:spPr>
          <a:xfrm>
            <a:off x="20" y="2"/>
            <a:ext cx="12191979" cy="39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25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172" y="232605"/>
            <a:ext cx="4072128" cy="620688"/>
          </a:xfrm>
        </p:spPr>
        <p:txBody>
          <a:bodyPr>
            <a:normAutofit fontScale="90000"/>
          </a:bodyPr>
          <a:lstStyle/>
          <a:p>
            <a:r>
              <a:rPr lang="en-GB" dirty="0"/>
              <a:t>A menu of options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D9D4D5-C4CD-44C2-A535-540838E037B4}"/>
              </a:ext>
            </a:extLst>
          </p:cNvPr>
          <p:cNvGrpSpPr/>
          <p:nvPr/>
        </p:nvGrpSpPr>
        <p:grpSpPr>
          <a:xfrm>
            <a:off x="1636072" y="1441704"/>
            <a:ext cx="10040296" cy="5062470"/>
            <a:chOff x="1636072" y="1441704"/>
            <a:chExt cx="10040296" cy="5062470"/>
          </a:xfrm>
        </p:grpSpPr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6532F80-455F-49AC-9730-7F72E9314DE3}"/>
                </a:ext>
              </a:extLst>
            </p:cNvPr>
            <p:cNvSpPr/>
            <p:nvPr/>
          </p:nvSpPr>
          <p:spPr>
            <a:xfrm>
              <a:off x="3453172" y="1441704"/>
              <a:ext cx="3960440" cy="35843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Abundance</a:t>
              </a:r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b="1" dirty="0">
                  <a:solidFill>
                    <a:schemeClr val="tx1"/>
                  </a:solidFill>
                </a:rPr>
                <a:t>assessment</a:t>
              </a:r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b="1" dirty="0">
                  <a:solidFill>
                    <a:schemeClr val="tx1"/>
                  </a:solidFill>
                </a:rPr>
                <a:t>techniques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6D95D93E-0694-4F84-84AF-E71EE5847AE2}"/>
                </a:ext>
              </a:extLst>
            </p:cNvPr>
            <p:cNvSpPr/>
            <p:nvPr/>
          </p:nvSpPr>
          <p:spPr>
            <a:xfrm>
              <a:off x="2953568" y="2187187"/>
              <a:ext cx="2160240" cy="39867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Estimates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4080E93-1EA5-4651-80EC-4AF220393D7A}"/>
                </a:ext>
              </a:extLst>
            </p:cNvPr>
            <p:cNvSpPr/>
            <p:nvPr/>
          </p:nvSpPr>
          <p:spPr>
            <a:xfrm>
              <a:off x="5812536" y="2187187"/>
              <a:ext cx="2160240" cy="398678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Indices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D1A48BDD-F87A-4E89-A579-73135ADA9EE2}"/>
                </a:ext>
              </a:extLst>
            </p:cNvPr>
            <p:cNvSpPr/>
            <p:nvPr/>
          </p:nvSpPr>
          <p:spPr>
            <a:xfrm>
              <a:off x="1636072" y="2910783"/>
              <a:ext cx="2160240" cy="398679"/>
            </a:xfrm>
            <a:prstGeom prst="flowChartAlternate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All individuals seen</a:t>
              </a:r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10C6157F-03B8-4EB0-89F8-B2F5DF84E4DE}"/>
                </a:ext>
              </a:extLst>
            </p:cNvPr>
            <p:cNvSpPr/>
            <p:nvPr/>
          </p:nvSpPr>
          <p:spPr>
            <a:xfrm>
              <a:off x="4156352" y="2910783"/>
              <a:ext cx="2880320" cy="398679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Some individuals not seen</a:t>
              </a: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43D88177-BF1E-419C-95C1-FE097238A92A}"/>
                </a:ext>
              </a:extLst>
            </p:cNvPr>
            <p:cNvSpPr/>
            <p:nvPr/>
          </p:nvSpPr>
          <p:spPr>
            <a:xfrm>
              <a:off x="2140128" y="3630121"/>
              <a:ext cx="2160240" cy="398678"/>
            </a:xfrm>
            <a:prstGeom prst="flowChartAlternate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Complete Census</a:t>
              </a:r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35CE9964-9057-4C47-BFA3-A75E20735D1A}"/>
                </a:ext>
              </a:extLst>
            </p:cNvPr>
            <p:cNvSpPr/>
            <p:nvPr/>
          </p:nvSpPr>
          <p:spPr>
            <a:xfrm>
              <a:off x="2140128" y="4332049"/>
              <a:ext cx="2376264" cy="398678"/>
            </a:xfrm>
            <a:prstGeom prst="flowChartAlternate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Census on sample plot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661DD9D3-02D1-40CE-A2DB-4F04EAE42EAB}"/>
                </a:ext>
              </a:extLst>
            </p:cNvPr>
            <p:cNvSpPr/>
            <p:nvPr/>
          </p:nvSpPr>
          <p:spPr>
            <a:xfrm>
              <a:off x="6513512" y="3630121"/>
              <a:ext cx="2160240" cy="39867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Capture</a:t>
              </a:r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C1117292-CC03-4912-9E3A-8CC72D90BC69}"/>
                </a:ext>
              </a:extLst>
            </p:cNvPr>
            <p:cNvSpPr/>
            <p:nvPr/>
          </p:nvSpPr>
          <p:spPr>
            <a:xfrm>
              <a:off x="8992968" y="4342905"/>
              <a:ext cx="2683400" cy="376966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Capture-Mark-Recapture</a:t>
              </a:r>
            </a:p>
          </p:txBody>
        </p: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FB85B66E-6494-45A5-A1CA-D4E95E7CF9BB}"/>
                </a:ext>
              </a:extLst>
            </p:cNvPr>
            <p:cNvSpPr/>
            <p:nvPr/>
          </p:nvSpPr>
          <p:spPr>
            <a:xfrm>
              <a:off x="6513512" y="4321193"/>
              <a:ext cx="2160240" cy="398678"/>
            </a:xfrm>
            <a:prstGeom prst="flowChartAlternate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Removal</a:t>
              </a:r>
            </a:p>
          </p:txBody>
        </p: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53BE42E4-1B8D-4CF9-A5F4-3C1395895EC6}"/>
                </a:ext>
              </a:extLst>
            </p:cNvPr>
            <p:cNvSpPr/>
            <p:nvPr/>
          </p:nvSpPr>
          <p:spPr>
            <a:xfrm>
              <a:off x="4520202" y="5064757"/>
              <a:ext cx="2160240" cy="398678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Transect</a:t>
              </a:r>
            </a:p>
          </p:txBody>
        </p:sp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D89747C6-E571-44AE-9CC6-728F0E861A93}"/>
                </a:ext>
              </a:extLst>
            </p:cNvPr>
            <p:cNvSpPr/>
            <p:nvPr/>
          </p:nvSpPr>
          <p:spPr>
            <a:xfrm>
              <a:off x="2248140" y="5773750"/>
              <a:ext cx="2160240" cy="398678"/>
            </a:xfrm>
            <a:prstGeom prst="flowChartAlternate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solidFill>
                    <a:schemeClr val="tx1"/>
                  </a:solidFill>
                </a:rPr>
                <a:t>Sightability</a:t>
              </a:r>
              <a:r>
                <a:rPr lang="en-GB" dirty="0">
                  <a:solidFill>
                    <a:schemeClr val="tx1"/>
                  </a:solidFill>
                </a:rPr>
                <a:t> models</a:t>
              </a:r>
            </a:p>
          </p:txBody>
        </p: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6A5D45AD-2F83-4310-9053-F4659154CFFD}"/>
                </a:ext>
              </a:extLst>
            </p:cNvPr>
            <p:cNvSpPr/>
            <p:nvPr/>
          </p:nvSpPr>
          <p:spPr>
            <a:xfrm>
              <a:off x="4660408" y="5784094"/>
              <a:ext cx="2160240" cy="398678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Distance sampling</a:t>
              </a:r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3D517A44-40CB-4A6C-B618-5AC06C91E669}"/>
                </a:ext>
              </a:extLst>
            </p:cNvPr>
            <p:cNvSpPr/>
            <p:nvPr/>
          </p:nvSpPr>
          <p:spPr>
            <a:xfrm>
              <a:off x="7234156" y="5784094"/>
              <a:ext cx="2160240" cy="720080"/>
            </a:xfrm>
            <a:prstGeom prst="flowChartAlternate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Double sampling</a:t>
              </a:r>
              <a:br>
                <a:rPr lang="en-GB" dirty="0">
                  <a:solidFill>
                    <a:schemeClr val="tx1"/>
                  </a:solidFill>
                </a:rPr>
              </a:br>
              <a:r>
                <a:rPr lang="en-GB" dirty="0">
                  <a:solidFill>
                    <a:schemeClr val="tx1"/>
                  </a:solidFill>
                </a:rPr>
                <a:t>Multiple observers</a:t>
              </a: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63D519DF-8356-4D75-A3F9-F46E8511776E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rot="5400000">
              <a:off x="4540014" y="1293809"/>
              <a:ext cx="387052" cy="1399704"/>
            </a:xfrm>
            <a:prstGeom prst="bentConnector3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1442510-316E-429A-B1CA-DF206312DD2F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rot="16200000" flipH="1">
              <a:off x="5969498" y="1264029"/>
              <a:ext cx="387052" cy="1459264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247459CF-852D-4DD5-8F8C-88A491E81F8F}"/>
                </a:ext>
              </a:extLst>
            </p:cNvPr>
            <p:cNvCxnSpPr>
              <a:stCxn id="7" idx="2"/>
              <a:endCxn id="9" idx="0"/>
            </p:cNvCxnSpPr>
            <p:nvPr/>
          </p:nvCxnSpPr>
          <p:spPr>
            <a:xfrm rot="5400000">
              <a:off x="3212481" y="2089576"/>
              <a:ext cx="324918" cy="1317496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83189FF7-C760-4431-BFE1-5905B321AD3B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16200000" flipH="1">
              <a:off x="4652641" y="1966912"/>
              <a:ext cx="324918" cy="1562824"/>
            </a:xfrm>
            <a:prstGeom prst="bentConnector3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2FD7610-CA20-435E-AA6D-864566504ACF}"/>
                </a:ext>
              </a:extLst>
            </p:cNvPr>
            <p:cNvCxnSpPr>
              <a:stCxn id="9" idx="2"/>
              <a:endCxn id="11" idx="1"/>
            </p:cNvCxnSpPr>
            <p:nvPr/>
          </p:nvCxnSpPr>
          <p:spPr>
            <a:xfrm rot="5400000">
              <a:off x="2168161" y="3281429"/>
              <a:ext cx="519998" cy="576064"/>
            </a:xfrm>
            <a:prstGeom prst="bentConnector4">
              <a:avLst>
                <a:gd name="adj1" fmla="val 30833"/>
                <a:gd name="adj2" fmla="val 13968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BB3B5C26-3AFF-4102-9E40-90424E7C1949}"/>
                </a:ext>
              </a:extLst>
            </p:cNvPr>
            <p:cNvCxnSpPr>
              <a:stCxn id="9" idx="2"/>
              <a:endCxn id="12" idx="1"/>
            </p:cNvCxnSpPr>
            <p:nvPr/>
          </p:nvCxnSpPr>
          <p:spPr>
            <a:xfrm rot="5400000">
              <a:off x="1817197" y="3632393"/>
              <a:ext cx="1221926" cy="576064"/>
            </a:xfrm>
            <a:prstGeom prst="bentConnector4">
              <a:avLst>
                <a:gd name="adj1" fmla="val 13157"/>
                <a:gd name="adj2" fmla="val 13968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28A59EF2-6944-4C86-85A7-2BA98AF9475D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 rot="16200000" flipH="1">
              <a:off x="6434743" y="2471231"/>
              <a:ext cx="320659" cy="1997120"/>
            </a:xfrm>
            <a:prstGeom prst="bentConnector3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2368B816-63F5-4267-BC90-668E4E2C1AD1}"/>
                </a:ext>
              </a:extLst>
            </p:cNvPr>
            <p:cNvCxnSpPr>
              <a:stCxn id="13" idx="2"/>
              <a:endCxn id="15" idx="0"/>
            </p:cNvCxnSpPr>
            <p:nvPr/>
          </p:nvCxnSpPr>
          <p:spPr>
            <a:xfrm rot="5400000">
              <a:off x="7447435" y="4174996"/>
              <a:ext cx="292394" cy="12700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00A39C3A-ED77-42AE-98BB-7EAE6A033B6A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rot="16200000" flipH="1">
              <a:off x="8807097" y="2815334"/>
              <a:ext cx="314106" cy="2741036"/>
            </a:xfrm>
            <a:prstGeom prst="bentConnector3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5F694551-4342-4AE9-828A-D43BD79CFF1F}"/>
                </a:ext>
              </a:extLst>
            </p:cNvPr>
            <p:cNvCxnSpPr>
              <a:stCxn id="10" idx="2"/>
              <a:endCxn id="16" idx="0"/>
            </p:cNvCxnSpPr>
            <p:nvPr/>
          </p:nvCxnSpPr>
          <p:spPr>
            <a:xfrm rot="16200000" flipH="1">
              <a:off x="4720770" y="4185204"/>
              <a:ext cx="1755295" cy="3810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124F2ABC-092F-4B5A-A1D0-E575005DAE30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rot="5400000">
              <a:off x="4309134" y="4482561"/>
              <a:ext cx="310315" cy="2272062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02964F13-47DF-4980-B526-411AA9A8F439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 rot="16200000" flipH="1">
              <a:off x="5510096" y="5553661"/>
              <a:ext cx="320659" cy="140206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B7084775-4400-4F7D-9499-954D7A8AE153}"/>
                </a:ext>
              </a:extLst>
            </p:cNvPr>
            <p:cNvCxnSpPr>
              <a:stCxn id="16" idx="2"/>
              <a:endCxn id="19" idx="0"/>
            </p:cNvCxnSpPr>
            <p:nvPr/>
          </p:nvCxnSpPr>
          <p:spPr>
            <a:xfrm rot="16200000" flipH="1">
              <a:off x="6796970" y="4266787"/>
              <a:ext cx="320659" cy="2713954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A5BF801-C52A-4571-85F4-7B60BB25D56F}"/>
              </a:ext>
            </a:extLst>
          </p:cNvPr>
          <p:cNvGrpSpPr/>
          <p:nvPr/>
        </p:nvGrpSpPr>
        <p:grpSpPr>
          <a:xfrm>
            <a:off x="1638162" y="1441704"/>
            <a:ext cx="10040296" cy="5062470"/>
            <a:chOff x="1636072" y="1441704"/>
            <a:chExt cx="10040296" cy="5062470"/>
          </a:xfrm>
        </p:grpSpPr>
        <p:sp>
          <p:nvSpPr>
            <p:cNvPr id="73" name="Flowchart: Process 72">
              <a:extLst>
                <a:ext uri="{FF2B5EF4-FFF2-40B4-BE49-F238E27FC236}">
                  <a16:creationId xmlns:a16="http://schemas.microsoft.com/office/drawing/2014/main" id="{25445B3E-8604-4768-B59A-2D7E932F06EE}"/>
                </a:ext>
              </a:extLst>
            </p:cNvPr>
            <p:cNvSpPr/>
            <p:nvPr/>
          </p:nvSpPr>
          <p:spPr>
            <a:xfrm>
              <a:off x="3453172" y="1441704"/>
              <a:ext cx="3960440" cy="35843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Abundance</a:t>
              </a:r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b="1" dirty="0">
                  <a:solidFill>
                    <a:schemeClr val="tx1"/>
                  </a:solidFill>
                </a:rPr>
                <a:t>assessment</a:t>
              </a:r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b="1" dirty="0">
                  <a:solidFill>
                    <a:schemeClr val="tx1"/>
                  </a:solidFill>
                </a:rPr>
                <a:t>techniques</a:t>
              </a:r>
            </a:p>
          </p:txBody>
        </p:sp>
        <p:sp>
          <p:nvSpPr>
            <p:cNvPr id="74" name="Flowchart: Alternate Process 73">
              <a:extLst>
                <a:ext uri="{FF2B5EF4-FFF2-40B4-BE49-F238E27FC236}">
                  <a16:creationId xmlns:a16="http://schemas.microsoft.com/office/drawing/2014/main" id="{809C8871-C7D8-4BC9-B4E0-6DCA91620D29}"/>
                </a:ext>
              </a:extLst>
            </p:cNvPr>
            <p:cNvSpPr/>
            <p:nvPr/>
          </p:nvSpPr>
          <p:spPr>
            <a:xfrm>
              <a:off x="2953568" y="2187187"/>
              <a:ext cx="2160240" cy="39867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Estimates</a:t>
              </a:r>
            </a:p>
          </p:txBody>
        </p:sp>
        <p:sp>
          <p:nvSpPr>
            <p:cNvPr id="75" name="Flowchart: Alternate Process 74">
              <a:extLst>
                <a:ext uri="{FF2B5EF4-FFF2-40B4-BE49-F238E27FC236}">
                  <a16:creationId xmlns:a16="http://schemas.microsoft.com/office/drawing/2014/main" id="{0D3EF1D1-D288-4534-883A-9FB27DA8B3DA}"/>
                </a:ext>
              </a:extLst>
            </p:cNvPr>
            <p:cNvSpPr/>
            <p:nvPr/>
          </p:nvSpPr>
          <p:spPr>
            <a:xfrm>
              <a:off x="5812536" y="2187187"/>
              <a:ext cx="2160240" cy="398678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Indices</a:t>
              </a:r>
            </a:p>
          </p:txBody>
        </p:sp>
        <p:sp>
          <p:nvSpPr>
            <p:cNvPr id="76" name="Flowchart: Alternate Process 75">
              <a:extLst>
                <a:ext uri="{FF2B5EF4-FFF2-40B4-BE49-F238E27FC236}">
                  <a16:creationId xmlns:a16="http://schemas.microsoft.com/office/drawing/2014/main" id="{3EA51809-C680-4BDB-9C85-9E4AA15D9AA8}"/>
                </a:ext>
              </a:extLst>
            </p:cNvPr>
            <p:cNvSpPr/>
            <p:nvPr/>
          </p:nvSpPr>
          <p:spPr>
            <a:xfrm>
              <a:off x="1636072" y="2910783"/>
              <a:ext cx="2160240" cy="398679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All individuals seen</a:t>
              </a:r>
            </a:p>
          </p:txBody>
        </p:sp>
        <p:sp>
          <p:nvSpPr>
            <p:cNvPr id="77" name="Flowchart: Alternate Process 76">
              <a:extLst>
                <a:ext uri="{FF2B5EF4-FFF2-40B4-BE49-F238E27FC236}">
                  <a16:creationId xmlns:a16="http://schemas.microsoft.com/office/drawing/2014/main" id="{4E9E4292-21AE-4611-979D-3745CDDAF84F}"/>
                </a:ext>
              </a:extLst>
            </p:cNvPr>
            <p:cNvSpPr/>
            <p:nvPr/>
          </p:nvSpPr>
          <p:spPr>
            <a:xfrm>
              <a:off x="4156352" y="2910783"/>
              <a:ext cx="2880320" cy="398679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Some individuals not seen</a:t>
              </a:r>
            </a:p>
          </p:txBody>
        </p:sp>
        <p:sp>
          <p:nvSpPr>
            <p:cNvPr id="78" name="Flowchart: Alternate Process 77">
              <a:extLst>
                <a:ext uri="{FF2B5EF4-FFF2-40B4-BE49-F238E27FC236}">
                  <a16:creationId xmlns:a16="http://schemas.microsoft.com/office/drawing/2014/main" id="{2607B1AF-5D6E-49CC-8C76-C4BA593E63A8}"/>
                </a:ext>
              </a:extLst>
            </p:cNvPr>
            <p:cNvSpPr/>
            <p:nvPr/>
          </p:nvSpPr>
          <p:spPr>
            <a:xfrm>
              <a:off x="2140128" y="3630121"/>
              <a:ext cx="2160240" cy="398678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Complete Census</a:t>
              </a:r>
            </a:p>
          </p:txBody>
        </p:sp>
        <p:sp>
          <p:nvSpPr>
            <p:cNvPr id="79" name="Flowchart: Alternate Process 78">
              <a:extLst>
                <a:ext uri="{FF2B5EF4-FFF2-40B4-BE49-F238E27FC236}">
                  <a16:creationId xmlns:a16="http://schemas.microsoft.com/office/drawing/2014/main" id="{3C460E69-BCC7-4BF9-8974-CB7E1FD8EF12}"/>
                </a:ext>
              </a:extLst>
            </p:cNvPr>
            <p:cNvSpPr/>
            <p:nvPr/>
          </p:nvSpPr>
          <p:spPr>
            <a:xfrm>
              <a:off x="2140128" y="4332049"/>
              <a:ext cx="2376264" cy="398678"/>
            </a:xfrm>
            <a:prstGeom prst="flowChartAlternate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Census on sample plot</a:t>
              </a:r>
            </a:p>
          </p:txBody>
        </p:sp>
        <p:sp>
          <p:nvSpPr>
            <p:cNvPr id="80" name="Flowchart: Alternate Process 79">
              <a:extLst>
                <a:ext uri="{FF2B5EF4-FFF2-40B4-BE49-F238E27FC236}">
                  <a16:creationId xmlns:a16="http://schemas.microsoft.com/office/drawing/2014/main" id="{22EB4786-385C-41D8-8527-89511A886A73}"/>
                </a:ext>
              </a:extLst>
            </p:cNvPr>
            <p:cNvSpPr/>
            <p:nvPr/>
          </p:nvSpPr>
          <p:spPr>
            <a:xfrm>
              <a:off x="6513512" y="3630121"/>
              <a:ext cx="2160240" cy="39867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Capture</a:t>
              </a:r>
            </a:p>
          </p:txBody>
        </p:sp>
        <p:sp>
          <p:nvSpPr>
            <p:cNvPr id="81" name="Flowchart: Alternate Process 80">
              <a:extLst>
                <a:ext uri="{FF2B5EF4-FFF2-40B4-BE49-F238E27FC236}">
                  <a16:creationId xmlns:a16="http://schemas.microsoft.com/office/drawing/2014/main" id="{BB29D121-9AB6-41E2-A78B-DB6402BE46F4}"/>
                </a:ext>
              </a:extLst>
            </p:cNvPr>
            <p:cNvSpPr/>
            <p:nvPr/>
          </p:nvSpPr>
          <p:spPr>
            <a:xfrm>
              <a:off x="8992968" y="4342905"/>
              <a:ext cx="2683400" cy="376966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Capture-Mark-Recapture</a:t>
              </a:r>
            </a:p>
          </p:txBody>
        </p:sp>
        <p:sp>
          <p:nvSpPr>
            <p:cNvPr id="82" name="Flowchart: Alternate Process 81">
              <a:extLst>
                <a:ext uri="{FF2B5EF4-FFF2-40B4-BE49-F238E27FC236}">
                  <a16:creationId xmlns:a16="http://schemas.microsoft.com/office/drawing/2014/main" id="{DEAC67DE-B23E-490D-9935-C07A3A6225F3}"/>
                </a:ext>
              </a:extLst>
            </p:cNvPr>
            <p:cNvSpPr/>
            <p:nvPr/>
          </p:nvSpPr>
          <p:spPr>
            <a:xfrm>
              <a:off x="6513512" y="4321193"/>
              <a:ext cx="2160240" cy="398678"/>
            </a:xfrm>
            <a:prstGeom prst="flowChartAlternate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Removal</a:t>
              </a:r>
            </a:p>
          </p:txBody>
        </p:sp>
        <p:sp>
          <p:nvSpPr>
            <p:cNvPr id="83" name="Flowchart: Alternate Process 82">
              <a:extLst>
                <a:ext uri="{FF2B5EF4-FFF2-40B4-BE49-F238E27FC236}">
                  <a16:creationId xmlns:a16="http://schemas.microsoft.com/office/drawing/2014/main" id="{7FC8FF41-33E3-49F6-87F2-23968C04E397}"/>
                </a:ext>
              </a:extLst>
            </p:cNvPr>
            <p:cNvSpPr/>
            <p:nvPr/>
          </p:nvSpPr>
          <p:spPr>
            <a:xfrm>
              <a:off x="4520202" y="5064757"/>
              <a:ext cx="2160240" cy="398678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Transect</a:t>
              </a:r>
            </a:p>
          </p:txBody>
        </p:sp>
        <p:sp>
          <p:nvSpPr>
            <p:cNvPr id="84" name="Flowchart: Alternate Process 83">
              <a:extLst>
                <a:ext uri="{FF2B5EF4-FFF2-40B4-BE49-F238E27FC236}">
                  <a16:creationId xmlns:a16="http://schemas.microsoft.com/office/drawing/2014/main" id="{CBA2E2AA-770B-4C10-A024-54E578CD7D14}"/>
                </a:ext>
              </a:extLst>
            </p:cNvPr>
            <p:cNvSpPr/>
            <p:nvPr/>
          </p:nvSpPr>
          <p:spPr>
            <a:xfrm>
              <a:off x="2248140" y="5773750"/>
              <a:ext cx="2160240" cy="398678"/>
            </a:xfrm>
            <a:prstGeom prst="flowChartAlternate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solidFill>
                    <a:schemeClr val="tx1"/>
                  </a:solidFill>
                </a:rPr>
                <a:t>Sightability</a:t>
              </a:r>
              <a:r>
                <a:rPr lang="en-GB" dirty="0">
                  <a:solidFill>
                    <a:schemeClr val="tx1"/>
                  </a:solidFill>
                </a:rPr>
                <a:t> models</a:t>
              </a:r>
            </a:p>
          </p:txBody>
        </p:sp>
        <p:sp>
          <p:nvSpPr>
            <p:cNvPr id="85" name="Flowchart: Alternate Process 84">
              <a:extLst>
                <a:ext uri="{FF2B5EF4-FFF2-40B4-BE49-F238E27FC236}">
                  <a16:creationId xmlns:a16="http://schemas.microsoft.com/office/drawing/2014/main" id="{B4B4BA05-E7C6-4CE6-A295-8EE6F3A7504E}"/>
                </a:ext>
              </a:extLst>
            </p:cNvPr>
            <p:cNvSpPr/>
            <p:nvPr/>
          </p:nvSpPr>
          <p:spPr>
            <a:xfrm>
              <a:off x="4660408" y="5784094"/>
              <a:ext cx="2160240" cy="398678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Distance sampling</a:t>
              </a:r>
            </a:p>
          </p:txBody>
        </p:sp>
        <p:sp>
          <p:nvSpPr>
            <p:cNvPr id="86" name="Flowchart: Alternate Process 85">
              <a:extLst>
                <a:ext uri="{FF2B5EF4-FFF2-40B4-BE49-F238E27FC236}">
                  <a16:creationId xmlns:a16="http://schemas.microsoft.com/office/drawing/2014/main" id="{2358DE13-3CDC-4B07-980D-4C409925BACE}"/>
                </a:ext>
              </a:extLst>
            </p:cNvPr>
            <p:cNvSpPr/>
            <p:nvPr/>
          </p:nvSpPr>
          <p:spPr>
            <a:xfrm>
              <a:off x="7234156" y="5784094"/>
              <a:ext cx="2160240" cy="720080"/>
            </a:xfrm>
            <a:prstGeom prst="flowChartAlternate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Double sampling</a:t>
              </a:r>
              <a:br>
                <a:rPr lang="en-GB" dirty="0">
                  <a:solidFill>
                    <a:schemeClr val="tx1"/>
                  </a:solidFill>
                </a:rPr>
              </a:br>
              <a:r>
                <a:rPr lang="en-GB" dirty="0">
                  <a:solidFill>
                    <a:schemeClr val="tx1"/>
                  </a:solidFill>
                </a:rPr>
                <a:t>Multiple observers</a:t>
              </a:r>
            </a:p>
          </p:txBody>
        </p: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57E0FC58-A1AF-4706-B669-A01D9D73A04D}"/>
                </a:ext>
              </a:extLst>
            </p:cNvPr>
            <p:cNvCxnSpPr>
              <a:stCxn id="73" idx="2"/>
              <a:endCxn id="74" idx="0"/>
            </p:cNvCxnSpPr>
            <p:nvPr/>
          </p:nvCxnSpPr>
          <p:spPr>
            <a:xfrm rot="5400000">
              <a:off x="4540014" y="1293809"/>
              <a:ext cx="387052" cy="1399704"/>
            </a:xfrm>
            <a:prstGeom prst="bentConnector3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0096C528-C3C8-49CE-9D2A-B22EF73AFC92}"/>
                </a:ext>
              </a:extLst>
            </p:cNvPr>
            <p:cNvCxnSpPr>
              <a:stCxn id="73" idx="2"/>
              <a:endCxn id="75" idx="0"/>
            </p:cNvCxnSpPr>
            <p:nvPr/>
          </p:nvCxnSpPr>
          <p:spPr>
            <a:xfrm rot="16200000" flipH="1">
              <a:off x="5969498" y="1264029"/>
              <a:ext cx="387052" cy="1459264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409F5EA5-2BC9-4FAF-95D5-8BEFDA835650}"/>
                </a:ext>
              </a:extLst>
            </p:cNvPr>
            <p:cNvCxnSpPr>
              <a:stCxn id="74" idx="2"/>
              <a:endCxn id="76" idx="0"/>
            </p:cNvCxnSpPr>
            <p:nvPr/>
          </p:nvCxnSpPr>
          <p:spPr>
            <a:xfrm rot="5400000">
              <a:off x="3212481" y="2089576"/>
              <a:ext cx="324918" cy="1317496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9C504332-13F8-4ADD-8A31-5E724F38A911}"/>
                </a:ext>
              </a:extLst>
            </p:cNvPr>
            <p:cNvCxnSpPr>
              <a:stCxn id="74" idx="2"/>
              <a:endCxn id="77" idx="0"/>
            </p:cNvCxnSpPr>
            <p:nvPr/>
          </p:nvCxnSpPr>
          <p:spPr>
            <a:xfrm rot="16200000" flipH="1">
              <a:off x="4652641" y="1966912"/>
              <a:ext cx="324918" cy="1562824"/>
            </a:xfrm>
            <a:prstGeom prst="bentConnector3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357BC8AD-9C4B-48BC-8CAA-92D5A507C641}"/>
                </a:ext>
              </a:extLst>
            </p:cNvPr>
            <p:cNvCxnSpPr>
              <a:stCxn id="76" idx="2"/>
              <a:endCxn id="78" idx="1"/>
            </p:cNvCxnSpPr>
            <p:nvPr/>
          </p:nvCxnSpPr>
          <p:spPr>
            <a:xfrm rot="5400000">
              <a:off x="2168161" y="3281429"/>
              <a:ext cx="519998" cy="576064"/>
            </a:xfrm>
            <a:prstGeom prst="bentConnector4">
              <a:avLst>
                <a:gd name="adj1" fmla="val 30833"/>
                <a:gd name="adj2" fmla="val 13968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DEBF670B-1636-4EC6-BB44-911FDE21C492}"/>
                </a:ext>
              </a:extLst>
            </p:cNvPr>
            <p:cNvCxnSpPr>
              <a:stCxn id="76" idx="2"/>
              <a:endCxn id="79" idx="1"/>
            </p:cNvCxnSpPr>
            <p:nvPr/>
          </p:nvCxnSpPr>
          <p:spPr>
            <a:xfrm rot="5400000">
              <a:off x="1817197" y="3632393"/>
              <a:ext cx="1221926" cy="576064"/>
            </a:xfrm>
            <a:prstGeom prst="bentConnector4">
              <a:avLst>
                <a:gd name="adj1" fmla="val 13157"/>
                <a:gd name="adj2" fmla="val 13968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76106C66-4184-4FAB-B2B7-2E8E0C46A4FB}"/>
                </a:ext>
              </a:extLst>
            </p:cNvPr>
            <p:cNvCxnSpPr>
              <a:stCxn id="77" idx="2"/>
              <a:endCxn id="80" idx="0"/>
            </p:cNvCxnSpPr>
            <p:nvPr/>
          </p:nvCxnSpPr>
          <p:spPr>
            <a:xfrm rot="16200000" flipH="1">
              <a:off x="6434743" y="2471231"/>
              <a:ext cx="320659" cy="1997120"/>
            </a:xfrm>
            <a:prstGeom prst="bentConnector3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D817CA4-F13C-4174-9B00-879722AB9C46}"/>
                </a:ext>
              </a:extLst>
            </p:cNvPr>
            <p:cNvCxnSpPr>
              <a:stCxn id="80" idx="2"/>
              <a:endCxn id="82" idx="0"/>
            </p:cNvCxnSpPr>
            <p:nvPr/>
          </p:nvCxnSpPr>
          <p:spPr>
            <a:xfrm rot="5400000">
              <a:off x="7447435" y="4174996"/>
              <a:ext cx="292394" cy="12700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2C8B85A-FBCD-467E-A5DA-5E96B0FDF5A9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 rot="16200000" flipH="1">
              <a:off x="8807097" y="2815334"/>
              <a:ext cx="314106" cy="2741036"/>
            </a:xfrm>
            <a:prstGeom prst="bentConnector3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1998D667-7DA3-4690-B24F-F2E0F39C7068}"/>
                </a:ext>
              </a:extLst>
            </p:cNvPr>
            <p:cNvCxnSpPr>
              <a:stCxn id="77" idx="2"/>
              <a:endCxn id="83" idx="0"/>
            </p:cNvCxnSpPr>
            <p:nvPr/>
          </p:nvCxnSpPr>
          <p:spPr>
            <a:xfrm rot="16200000" flipH="1">
              <a:off x="4720770" y="4185204"/>
              <a:ext cx="1755295" cy="3810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BCE7A0B6-8F2F-4DCC-B60F-84B57B1658D8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 rot="5400000">
              <a:off x="4309134" y="4482561"/>
              <a:ext cx="310315" cy="2272062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C9C59257-05CF-410C-A07D-7C0B7D600B9D}"/>
                </a:ext>
              </a:extLst>
            </p:cNvPr>
            <p:cNvCxnSpPr>
              <a:stCxn id="83" idx="2"/>
              <a:endCxn id="85" idx="0"/>
            </p:cNvCxnSpPr>
            <p:nvPr/>
          </p:nvCxnSpPr>
          <p:spPr>
            <a:xfrm rot="16200000" flipH="1">
              <a:off x="5510096" y="5553661"/>
              <a:ext cx="320659" cy="140206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F23BD6A2-DF37-4407-8C22-D0A9B388018D}"/>
                </a:ext>
              </a:extLst>
            </p:cNvPr>
            <p:cNvCxnSpPr>
              <a:stCxn id="83" idx="2"/>
              <a:endCxn id="86" idx="0"/>
            </p:cNvCxnSpPr>
            <p:nvPr/>
          </p:nvCxnSpPr>
          <p:spPr>
            <a:xfrm rot="16200000" flipH="1">
              <a:off x="6796970" y="4266787"/>
              <a:ext cx="320659" cy="2713954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614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 study 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F6E53-D0ED-43D4-B5DE-844B51F47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679" y="1161578"/>
            <a:ext cx="6324600" cy="5696422"/>
          </a:xfr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58CA4D55-284B-4AA4-B1C7-97661E570E6B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5304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the area of the study site?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F6E53-D0ED-43D4-B5DE-844B51F47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5576" y="1161578"/>
            <a:ext cx="6324600" cy="569642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43973-A939-4C5E-8133-928F9CE347E9}"/>
                  </a:ext>
                </a:extLst>
              </p:cNvPr>
              <p:cNvSpPr txBox="1"/>
              <p:nvPr/>
            </p:nvSpPr>
            <p:spPr>
              <a:xfrm>
                <a:off x="108751" y="1460393"/>
                <a:ext cx="241250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GB" sz="3200" i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43973-A939-4C5E-8133-928F9CE34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1" y="1460393"/>
                <a:ext cx="24125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06F295-F22B-4755-BB2E-0E57220D96C1}"/>
                  </a:ext>
                </a:extLst>
              </p:cNvPr>
              <p:cNvSpPr txBox="1"/>
              <p:nvPr/>
            </p:nvSpPr>
            <p:spPr>
              <a:xfrm>
                <a:off x="108751" y="2045168"/>
                <a:ext cx="41652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𝑥𝑐𝑜𝑜𝑟𝑑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ycoord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06F295-F22B-4755-BB2E-0E57220D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1" y="2045168"/>
                <a:ext cx="416529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AE30B1-8E95-4513-9F21-43B1E7664FD4}"/>
                  </a:ext>
                </a:extLst>
              </p:cNvPr>
              <p:cNvSpPr txBox="1"/>
              <p:nvPr/>
            </p:nvSpPr>
            <p:spPr>
              <a:xfrm>
                <a:off x="108751" y="2618720"/>
                <a:ext cx="4729579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 =50 ∗100=5000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AE30B1-8E95-4513-9F21-43B1E7664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1" y="2618720"/>
                <a:ext cx="4729579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E32D8-7CB5-4CE9-94B3-C488AAB93786}"/>
                  </a:ext>
                </a:extLst>
              </p:cNvPr>
              <p:cNvSpPr txBox="1"/>
              <p:nvPr/>
            </p:nvSpPr>
            <p:spPr>
              <a:xfrm>
                <a:off x="241824" y="5102613"/>
                <a:ext cx="358657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Where;</a:t>
                </a:r>
              </a:p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400" dirty="0"/>
                  <a:t> is the area,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sz="2400" dirty="0"/>
                  <a:t> is the width,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2400" dirty="0"/>
                  <a:t> is the height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E32D8-7CB5-4CE9-94B3-C488AAB93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24" y="5102613"/>
                <a:ext cx="3586579" cy="1569660"/>
              </a:xfrm>
              <a:prstGeom prst="rect">
                <a:avLst/>
              </a:prstGeom>
              <a:blipFill>
                <a:blip r:embed="rId6"/>
                <a:stretch>
                  <a:fillRect l="-2721" t="-3101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415ED1CA-E109-4914-8864-B64F5C73C450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71918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FD140F-6A8E-4A4A-8543-5CE555E22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80" y="1161579"/>
            <a:ext cx="6324600" cy="569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 study site with animals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01E05068-ADB9-4DF9-9B06-B04C70A2986B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94192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4C9D66-2A96-41AA-9CE7-E59F19C5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81" y="1161579"/>
            <a:ext cx="6324600" cy="569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 complete census of those animals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E9D7048D-0989-4BCB-98C1-D31B09DB495D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6581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122159-DC59-4CB0-86DA-BF614236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576" y="1161578"/>
            <a:ext cx="6324600" cy="569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the density of animals?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43973-A939-4C5E-8133-928F9CE347E9}"/>
                  </a:ext>
                </a:extLst>
              </p:cNvPr>
              <p:cNvSpPr txBox="1"/>
              <p:nvPr/>
            </p:nvSpPr>
            <p:spPr>
              <a:xfrm>
                <a:off x="-308499" y="1063207"/>
                <a:ext cx="2412507" cy="1011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43973-A939-4C5E-8133-928F9CE34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8499" y="1063207"/>
                <a:ext cx="2412507" cy="10111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E32D8-7CB5-4CE9-94B3-C488AAB93786}"/>
                  </a:ext>
                </a:extLst>
              </p:cNvPr>
              <p:cNvSpPr txBox="1"/>
              <p:nvPr/>
            </p:nvSpPr>
            <p:spPr>
              <a:xfrm>
                <a:off x="241824" y="4882457"/>
                <a:ext cx="405709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Where;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400" dirty="0"/>
                  <a:t> is the density,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400" dirty="0"/>
                  <a:t> is the area,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400" dirty="0"/>
                  <a:t> is the number of animals,</a:t>
                </a:r>
              </a:p>
              <a:p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= 126)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E32D8-7CB5-4CE9-94B3-C488AAB93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24" y="4882457"/>
                <a:ext cx="4057095" cy="1938992"/>
              </a:xfrm>
              <a:prstGeom prst="rect">
                <a:avLst/>
              </a:prstGeom>
              <a:blipFill>
                <a:blip r:embed="rId4"/>
                <a:stretch>
                  <a:fillRect l="-2406" t="-2516" b="-6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89326C-2581-4A1B-8A9A-DC82B3B77972}"/>
                  </a:ext>
                </a:extLst>
              </p:cNvPr>
              <p:cNvSpPr txBox="1"/>
              <p:nvPr/>
            </p:nvSpPr>
            <p:spPr>
              <a:xfrm>
                <a:off x="-308499" y="2308953"/>
                <a:ext cx="4312328" cy="1027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32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126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𝑎𝑛𝑖𝑚𝑎𝑙𝑠</m:t>
                          </m:r>
                        </m:num>
                        <m:den>
                          <m: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5000</m:t>
                          </m:r>
                          <m:sSup>
                            <m:s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89326C-2581-4A1B-8A9A-DC82B3B7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8499" y="2308953"/>
                <a:ext cx="4312328" cy="10273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7E8A94-E786-4263-9FAE-2B2BB16C09FC}"/>
                  </a:ext>
                </a:extLst>
              </p:cNvPr>
              <p:cNvSpPr txBox="1"/>
              <p:nvPr/>
            </p:nvSpPr>
            <p:spPr>
              <a:xfrm>
                <a:off x="-550415" y="3630299"/>
                <a:ext cx="62498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=0.02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𝑎𝑛𝑖𝑚𝑎𝑙𝑠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7E8A94-E786-4263-9FAE-2B2BB16C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415" y="3630299"/>
                <a:ext cx="624987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36D00B-7D00-4B62-BBD6-F1870CBF04AA}"/>
                  </a:ext>
                </a:extLst>
              </p:cNvPr>
              <p:cNvSpPr txBox="1"/>
              <p:nvPr/>
            </p:nvSpPr>
            <p:spPr>
              <a:xfrm>
                <a:off x="-452760" y="4355551"/>
                <a:ext cx="62498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=25.2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𝑎𝑛𝑖𝑚𝑎𝑙𝑠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36D00B-7D00-4B62-BBD6-F1870CBF0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760" y="4355551"/>
                <a:ext cx="624987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57;p13">
            <a:extLst>
              <a:ext uri="{FF2B5EF4-FFF2-40B4-BE49-F238E27FC236}">
                <a16:creationId xmlns:a16="http://schemas.microsoft.com/office/drawing/2014/main" id="{F42D4383-6603-4691-A034-30D1BCF1ADA7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62753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1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CB4A-F4CA-42C6-B513-2D10258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172" y="232605"/>
            <a:ext cx="4072128" cy="620688"/>
          </a:xfrm>
        </p:spPr>
        <p:txBody>
          <a:bodyPr>
            <a:normAutofit fontScale="90000"/>
          </a:bodyPr>
          <a:lstStyle/>
          <a:p>
            <a:r>
              <a:rPr lang="en-GB" dirty="0"/>
              <a:t>A menu of options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6532F80-455F-49AC-9730-7F72E9314DE3}"/>
              </a:ext>
            </a:extLst>
          </p:cNvPr>
          <p:cNvSpPr/>
          <p:nvPr/>
        </p:nvSpPr>
        <p:spPr>
          <a:xfrm>
            <a:off x="3453172" y="1441704"/>
            <a:ext cx="3960440" cy="35843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Abundance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assessment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techniques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6D95D93E-0694-4F84-84AF-E71EE5847AE2}"/>
              </a:ext>
            </a:extLst>
          </p:cNvPr>
          <p:cNvSpPr/>
          <p:nvPr/>
        </p:nvSpPr>
        <p:spPr>
          <a:xfrm>
            <a:off x="2953568" y="2187187"/>
            <a:ext cx="2160240" cy="398678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Estimates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4080E93-1EA5-4651-80EC-4AF220393D7A}"/>
              </a:ext>
            </a:extLst>
          </p:cNvPr>
          <p:cNvSpPr/>
          <p:nvPr/>
        </p:nvSpPr>
        <p:spPr>
          <a:xfrm>
            <a:off x="5812536" y="2187187"/>
            <a:ext cx="2160240" cy="398678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Indices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D1A48BDD-F87A-4E89-A579-73135ADA9EE2}"/>
              </a:ext>
            </a:extLst>
          </p:cNvPr>
          <p:cNvSpPr/>
          <p:nvPr/>
        </p:nvSpPr>
        <p:spPr>
          <a:xfrm>
            <a:off x="1636072" y="2910783"/>
            <a:ext cx="2160240" cy="398679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All individuals seen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10C6157F-03B8-4EB0-89F8-B2F5DF84E4DE}"/>
              </a:ext>
            </a:extLst>
          </p:cNvPr>
          <p:cNvSpPr/>
          <p:nvPr/>
        </p:nvSpPr>
        <p:spPr>
          <a:xfrm>
            <a:off x="4156352" y="2910783"/>
            <a:ext cx="2880320" cy="39867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Some individuals not seen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3D88177-BF1E-419C-95C1-FE097238A92A}"/>
              </a:ext>
            </a:extLst>
          </p:cNvPr>
          <p:cNvSpPr/>
          <p:nvPr/>
        </p:nvSpPr>
        <p:spPr>
          <a:xfrm>
            <a:off x="2140128" y="3630121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Complete Census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35CE9964-9057-4C47-BFA3-A75E20735D1A}"/>
              </a:ext>
            </a:extLst>
          </p:cNvPr>
          <p:cNvSpPr/>
          <p:nvPr/>
        </p:nvSpPr>
        <p:spPr>
          <a:xfrm>
            <a:off x="2140128" y="4332049"/>
            <a:ext cx="2376264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Census on sample plot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661DD9D3-02D1-40CE-A2DB-4F04EAE42EAB}"/>
              </a:ext>
            </a:extLst>
          </p:cNvPr>
          <p:cNvSpPr/>
          <p:nvPr/>
        </p:nvSpPr>
        <p:spPr>
          <a:xfrm>
            <a:off x="6513512" y="3630121"/>
            <a:ext cx="2160240" cy="398678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Capture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C1117292-CC03-4912-9E3A-8CC72D90BC69}"/>
              </a:ext>
            </a:extLst>
          </p:cNvPr>
          <p:cNvSpPr/>
          <p:nvPr/>
        </p:nvSpPr>
        <p:spPr>
          <a:xfrm>
            <a:off x="8992968" y="4342905"/>
            <a:ext cx="2683400" cy="37696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Capture-Mark-Recapture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FB85B66E-6494-45A5-A1CA-D4E95E7CF9BB}"/>
              </a:ext>
            </a:extLst>
          </p:cNvPr>
          <p:cNvSpPr/>
          <p:nvPr/>
        </p:nvSpPr>
        <p:spPr>
          <a:xfrm>
            <a:off x="6513512" y="4321193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Removal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53BE42E4-1B8D-4CF9-A5F4-3C1395895EC6}"/>
              </a:ext>
            </a:extLst>
          </p:cNvPr>
          <p:cNvSpPr/>
          <p:nvPr/>
        </p:nvSpPr>
        <p:spPr>
          <a:xfrm>
            <a:off x="4520202" y="5064757"/>
            <a:ext cx="2160240" cy="398678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Transect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D89747C6-E571-44AE-9CC6-728F0E861A93}"/>
              </a:ext>
            </a:extLst>
          </p:cNvPr>
          <p:cNvSpPr/>
          <p:nvPr/>
        </p:nvSpPr>
        <p:spPr>
          <a:xfrm>
            <a:off x="2248140" y="5773750"/>
            <a:ext cx="2160240" cy="398678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Sightability</a:t>
            </a:r>
            <a:r>
              <a:rPr lang="en-GB" dirty="0">
                <a:solidFill>
                  <a:schemeClr val="tx1"/>
                </a:solidFill>
              </a:rPr>
              <a:t> models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6A5D45AD-2F83-4310-9053-F4659154CFFD}"/>
              </a:ext>
            </a:extLst>
          </p:cNvPr>
          <p:cNvSpPr/>
          <p:nvPr/>
        </p:nvSpPr>
        <p:spPr>
          <a:xfrm>
            <a:off x="4660408" y="5784094"/>
            <a:ext cx="2160240" cy="398678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Distance sampling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3D517A44-40CB-4A6C-B618-5AC06C91E669}"/>
              </a:ext>
            </a:extLst>
          </p:cNvPr>
          <p:cNvSpPr/>
          <p:nvPr/>
        </p:nvSpPr>
        <p:spPr>
          <a:xfrm>
            <a:off x="7234156" y="5784094"/>
            <a:ext cx="2160240" cy="72008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Double sampling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Multiple observers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3D519DF-8356-4D75-A3F9-F46E8511776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4540014" y="1293809"/>
            <a:ext cx="387052" cy="139970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1442510-316E-429A-B1CA-DF206312DD2F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969498" y="1264029"/>
            <a:ext cx="387052" cy="145926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47459CF-852D-4DD5-8F8C-88A491E81F8F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3212481" y="2089576"/>
            <a:ext cx="324918" cy="13174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189FF7-C760-4431-BFE1-5905B321AD3B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4652641" y="1966912"/>
            <a:ext cx="324918" cy="156282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2FD7610-CA20-435E-AA6D-864566504AC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5400000">
            <a:off x="2168161" y="3281429"/>
            <a:ext cx="519998" cy="576064"/>
          </a:xfrm>
          <a:prstGeom prst="bentConnector4">
            <a:avLst>
              <a:gd name="adj1" fmla="val 30833"/>
              <a:gd name="adj2" fmla="val 1396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B3B5C26-3AFF-4102-9E40-90424E7C1949}"/>
              </a:ext>
            </a:extLst>
          </p:cNvPr>
          <p:cNvCxnSpPr>
            <a:stCxn id="9" idx="2"/>
            <a:endCxn id="12" idx="1"/>
          </p:cNvCxnSpPr>
          <p:nvPr/>
        </p:nvCxnSpPr>
        <p:spPr>
          <a:xfrm rot="5400000">
            <a:off x="1817197" y="3632393"/>
            <a:ext cx="1221926" cy="576064"/>
          </a:xfrm>
          <a:prstGeom prst="bentConnector4">
            <a:avLst>
              <a:gd name="adj1" fmla="val 13157"/>
              <a:gd name="adj2" fmla="val 1396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8A59EF2-6944-4C86-85A7-2BA98AF9475D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6434743" y="2471231"/>
            <a:ext cx="320659" cy="199712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368B816-63F5-4267-BC90-668E4E2C1AD1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5400000">
            <a:off x="7447435" y="4174996"/>
            <a:ext cx="292394" cy="1270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0A39C3A-ED77-42AE-98BB-7EAE6A033B6A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07097" y="2815334"/>
            <a:ext cx="314106" cy="2741036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F694551-4342-4AE9-828A-D43BD79CFF1F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 rot="16200000" flipH="1">
            <a:off x="4720770" y="4185204"/>
            <a:ext cx="1755295" cy="381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24F2ABC-092F-4B5A-A1D0-E575005DAE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5400000">
            <a:off x="4309134" y="4482561"/>
            <a:ext cx="310315" cy="227206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2964F13-47DF-4980-B526-411AA9A8F439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16200000" flipH="1">
            <a:off x="5510096" y="5553661"/>
            <a:ext cx="320659" cy="14020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7084775-4400-4F7D-9499-954D7A8AE153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rot="16200000" flipH="1">
            <a:off x="6796970" y="4266787"/>
            <a:ext cx="320659" cy="271395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57;p13">
            <a:extLst>
              <a:ext uri="{FF2B5EF4-FFF2-40B4-BE49-F238E27FC236}">
                <a16:creationId xmlns:a16="http://schemas.microsoft.com/office/drawing/2014/main" id="{37B87341-CBA0-43FC-B877-BCAA1F3E6436}"/>
              </a:ext>
            </a:extLst>
          </p:cNvPr>
          <p:cNvSpPr/>
          <p:nvPr/>
        </p:nvSpPr>
        <p:spPr>
          <a:xfrm>
            <a:off x="4156352" y="9028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164990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94A855-7360-4402-B0ED-DCCDE24E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82" y="1161579"/>
            <a:ext cx="6324600" cy="569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Instead of census, transects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4FA326B7-46C6-4A49-BB75-06ADF6EC346E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2776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FDC2A8-BA77-485B-A55C-D526EB6D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84" y="1161579"/>
            <a:ext cx="6324600" cy="569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Censuses within transects</a:t>
            </a:r>
          </a:p>
        </p:txBody>
      </p:sp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D9DCA5E3-1251-440B-9D24-6CB2BDFC8467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33198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69EDCF-3847-4222-B3F7-A29F18B3D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66" t="67218" r="14667" b="28217"/>
          <a:stretch/>
        </p:blipFill>
        <p:spPr>
          <a:xfrm>
            <a:off x="11544300" y="796573"/>
            <a:ext cx="373380" cy="465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DC2A8-BA77-485B-A55C-D526EB6D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161579"/>
            <a:ext cx="6324600" cy="569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our population size estimate?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007D3B-3458-463D-A0DE-C8E6291BAFB3}"/>
                  </a:ext>
                </a:extLst>
              </p:cNvPr>
              <p:cNvSpPr txBox="1"/>
              <p:nvPr/>
            </p:nvSpPr>
            <p:spPr>
              <a:xfrm>
                <a:off x="-542179" y="1100453"/>
                <a:ext cx="2412507" cy="1011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GB" sz="4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007D3B-3458-463D-A0DE-C8E6291BA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2179" y="1100453"/>
                <a:ext cx="2412507" cy="10111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52C1392-0F6F-48F3-848D-19A0E4A200BB}"/>
              </a:ext>
            </a:extLst>
          </p:cNvPr>
          <p:cNvSpPr/>
          <p:nvPr/>
        </p:nvSpPr>
        <p:spPr>
          <a:xfrm>
            <a:off x="864586" y="1739243"/>
            <a:ext cx="399496" cy="387561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D20462-C7F4-4176-BEC2-AE7A6DD1EFD7}"/>
                  </a:ext>
                </a:extLst>
              </p:cNvPr>
              <p:cNvSpPr txBox="1"/>
              <p:nvPr/>
            </p:nvSpPr>
            <p:spPr>
              <a:xfrm>
                <a:off x="2109752" y="1702190"/>
                <a:ext cx="2917722" cy="461665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We need to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D20462-C7F4-4176-BEC2-AE7A6DD1E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752" y="1702190"/>
                <a:ext cx="2917722" cy="461665"/>
              </a:xfrm>
              <a:prstGeom prst="rect">
                <a:avLst/>
              </a:prstGeom>
              <a:blipFill>
                <a:blip r:embed="rId5"/>
                <a:stretch>
                  <a:fillRect l="-2686" t="-7407" b="-23457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339D98-54CE-4AE6-8023-0B9DCF1D85E1}"/>
              </a:ext>
            </a:extLst>
          </p:cNvPr>
          <p:cNvCxnSpPr>
            <a:stCxn id="5" idx="1"/>
            <a:endCxn id="3" idx="6"/>
          </p:cNvCxnSpPr>
          <p:nvPr/>
        </p:nvCxnSpPr>
        <p:spPr>
          <a:xfrm flipH="1">
            <a:off x="1264082" y="1933023"/>
            <a:ext cx="845670" cy="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7BE982-CA09-495C-AC80-04F96482F913}"/>
                  </a:ext>
                </a:extLst>
              </p:cNvPr>
              <p:cNvSpPr txBox="1"/>
              <p:nvPr/>
            </p:nvSpPr>
            <p:spPr>
              <a:xfrm>
                <a:off x="0" y="2558249"/>
                <a:ext cx="38641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3200" i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∗ 2 ∗ </m:t>
                      </m:r>
                      <m:r>
                        <m:rPr>
                          <m:sty m:val="p"/>
                        </m:rPr>
                        <a:rPr lang="en-GB" sz="3200" i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m:rPr>
                          <m:sty m:val="p"/>
                        </m:rPr>
                        <a:rPr lang="en-GB" sz="3200" i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7BE982-CA09-495C-AC80-04F96482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8249"/>
                <a:ext cx="386417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9AF4F1-A557-4923-9CA7-F176A4BBBFA7}"/>
                  </a:ext>
                </a:extLst>
              </p:cNvPr>
              <p:cNvSpPr txBox="1"/>
              <p:nvPr/>
            </p:nvSpPr>
            <p:spPr>
              <a:xfrm>
                <a:off x="171919" y="4557337"/>
                <a:ext cx="500968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Where;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is the area surveyed,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 is the number of transects,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 is the half-width of a transect (2 m),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= is the length of a transect (100 m)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9AF4F1-A557-4923-9CA7-F176A4BBB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19" y="4557337"/>
                <a:ext cx="5009681" cy="1938992"/>
              </a:xfrm>
              <a:prstGeom prst="rect">
                <a:avLst/>
              </a:prstGeom>
              <a:blipFill>
                <a:blip r:embed="rId7"/>
                <a:stretch>
                  <a:fillRect l="-1825" t="-2516" b="-6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947B3A-5DE8-4FAF-A89B-A415B11A2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00" t="67218" r="16533" b="28217"/>
          <a:stretch/>
        </p:blipFill>
        <p:spPr>
          <a:xfrm>
            <a:off x="11054487" y="796573"/>
            <a:ext cx="373380" cy="465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121471-DC0C-4B37-AEDD-81A85F52E8AA}"/>
                  </a:ext>
                </a:extLst>
              </p:cNvPr>
              <p:cNvSpPr txBox="1"/>
              <p:nvPr/>
            </p:nvSpPr>
            <p:spPr>
              <a:xfrm>
                <a:off x="0" y="3537613"/>
                <a:ext cx="60248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∗ 2 ∗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200" i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000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121471-DC0C-4B37-AEDD-81A85F52E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37613"/>
                <a:ext cx="602488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57;p13">
            <a:extLst>
              <a:ext uri="{FF2B5EF4-FFF2-40B4-BE49-F238E27FC236}">
                <a16:creationId xmlns:a16="http://schemas.microsoft.com/office/drawing/2014/main" id="{FD5FF82F-9A86-41EA-AAF6-0DEEC6CD09F2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78741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10" grpId="0"/>
      <p:bldP spid="11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69EDCF-3847-4222-B3F7-A29F18B3D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66" t="67218" r="14667" b="28217"/>
          <a:stretch/>
        </p:blipFill>
        <p:spPr>
          <a:xfrm>
            <a:off x="11544300" y="796573"/>
            <a:ext cx="373380" cy="465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DC2A8-BA77-485B-A55C-D526EB6D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161579"/>
            <a:ext cx="6324600" cy="569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 is our population size estimate?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7BE982-CA09-495C-AC80-04F96482F913}"/>
                  </a:ext>
                </a:extLst>
              </p:cNvPr>
              <p:cNvSpPr txBox="1"/>
              <p:nvPr/>
            </p:nvSpPr>
            <p:spPr>
              <a:xfrm>
                <a:off x="310815" y="2710923"/>
                <a:ext cx="386417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acc>
                    <m:r>
                      <a:rPr lang="en-GB" sz="3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0" smtClean="0">
                            <a:latin typeface="Cambria Math" panose="02040503050406030204" pitchFamily="18" charset="0"/>
                          </a:rPr>
                          <m:t>51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5000</m:t>
                        </m:r>
                      </m:num>
                      <m:den>
                        <m:r>
                          <a:rPr lang="en-GB" sz="3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b="0" i="0" smtClean="0">
                            <a:latin typeface="Cambria Math" panose="02040503050406030204" pitchFamily="18" charset="0"/>
                          </a:rPr>
                          <m:t>000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127.5</m:t>
                    </m:r>
                  </m:oMath>
                </a14:m>
                <a:r>
                  <a:rPr lang="en-GB" sz="4800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7BE982-CA09-495C-AC80-04F96482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5" y="2710923"/>
                <a:ext cx="386417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9AF4F1-A557-4923-9CA7-F176A4BBBFA7}"/>
                  </a:ext>
                </a:extLst>
              </p:cNvPr>
              <p:cNvSpPr txBox="1"/>
              <p:nvPr/>
            </p:nvSpPr>
            <p:spPr>
              <a:xfrm>
                <a:off x="171918" y="4557337"/>
                <a:ext cx="5695481" cy="1948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Where;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acc>
                  </m:oMath>
                </a14:m>
                <a:r>
                  <a:rPr lang="en-GB" sz="2400" dirty="0"/>
                  <a:t> is the estimate pop size,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 dirty="0"/>
                  <a:t> is the number of animals in transects (51),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400" dirty="0"/>
                  <a:t> is the site area (5000 m</a:t>
                </a:r>
                <a:r>
                  <a:rPr lang="en-GB" sz="2400" baseline="30000" dirty="0"/>
                  <a:t>2</a:t>
                </a:r>
                <a:r>
                  <a:rPr lang="en-GB" sz="2400" dirty="0"/>
                  <a:t>),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is the area covered by transect (2000 m</a:t>
                </a:r>
                <a:r>
                  <a:rPr lang="en-GB" sz="2400" baseline="30000" dirty="0"/>
                  <a:t>2</a:t>
                </a:r>
                <a:r>
                  <a:rPr lang="en-GB" sz="2400" dirty="0"/>
                  <a:t>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9AF4F1-A557-4923-9CA7-F176A4BBB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18" y="4557337"/>
                <a:ext cx="5695481" cy="1948867"/>
              </a:xfrm>
              <a:prstGeom prst="rect">
                <a:avLst/>
              </a:prstGeom>
              <a:blipFill>
                <a:blip r:embed="rId5"/>
                <a:stretch>
                  <a:fillRect l="-1606" t="-2508" r="-535" b="-65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947B3A-5DE8-4FAF-A89B-A415B11A2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00" t="67218" r="16533" b="28217"/>
          <a:stretch/>
        </p:blipFill>
        <p:spPr>
          <a:xfrm>
            <a:off x="11054487" y="796573"/>
            <a:ext cx="373380" cy="465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D81947-12FA-4479-A240-55B87CE0F660}"/>
                  </a:ext>
                </a:extLst>
              </p:cNvPr>
              <p:cNvSpPr txBox="1"/>
              <p:nvPr/>
            </p:nvSpPr>
            <p:spPr>
              <a:xfrm>
                <a:off x="171919" y="1161579"/>
                <a:ext cx="3323636" cy="1364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acc>
                      <m:r>
                        <a:rPr lang="en-GB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GB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D81947-12FA-4479-A240-55B87CE0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19" y="1161579"/>
                <a:ext cx="3323636" cy="1364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57;p13">
            <a:extLst>
              <a:ext uri="{FF2B5EF4-FFF2-40B4-BE49-F238E27FC236}">
                <a16:creationId xmlns:a16="http://schemas.microsoft.com/office/drawing/2014/main" id="{EC3BF2B4-D535-42C5-A593-430CE01E811D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74BD1-0F02-4141-B8F9-1CDE633F8C74}"/>
              </a:ext>
            </a:extLst>
          </p:cNvPr>
          <p:cNvSpPr txBox="1"/>
          <p:nvPr/>
        </p:nvSpPr>
        <p:spPr>
          <a:xfrm>
            <a:off x="1460831" y="3830171"/>
            <a:ext cx="2034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True N = 126</a:t>
            </a:r>
          </a:p>
        </p:txBody>
      </p:sp>
    </p:spTree>
    <p:extLst>
      <p:ext uri="{BB962C8B-B14F-4D97-AF65-F5344CB8AC3E}">
        <p14:creationId xmlns:p14="http://schemas.microsoft.com/office/powerpoint/2010/main" val="49122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E7F283-1598-4AB4-A13E-857D81F3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84" y="1161579"/>
            <a:ext cx="6324600" cy="569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Transects with imperfect detection</a:t>
            </a: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B71982F7-BCEB-440E-BBCB-1BE72DF1836D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637071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E7F283-1598-4AB4-A13E-857D81F3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161579"/>
            <a:ext cx="6324600" cy="569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Dealing with imperfect detection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35F386-2133-44AE-A9C7-FAFF8FB09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476" y="1701477"/>
            <a:ext cx="4648200" cy="4988689"/>
          </a:xfrm>
        </p:spPr>
        <p:txBody>
          <a:bodyPr/>
          <a:lstStyle/>
          <a:p>
            <a:r>
              <a:rPr lang="en-GB" dirty="0"/>
              <a:t>Not all animals are seen</a:t>
            </a:r>
          </a:p>
          <a:p>
            <a:pPr lvl="1"/>
            <a:r>
              <a:rPr lang="en-GB" i="1" dirty="0"/>
              <a:t>Incomplete registration</a:t>
            </a:r>
            <a:endParaRPr lang="en-GB" dirty="0"/>
          </a:p>
          <a:p>
            <a:r>
              <a:rPr lang="en-GB" dirty="0"/>
              <a:t>There is an underlying probability for an animal to be seen</a:t>
            </a:r>
          </a:p>
          <a:p>
            <a:r>
              <a:rPr lang="en-GB" i="1" dirty="0"/>
              <a:t>P</a:t>
            </a:r>
            <a:r>
              <a:rPr lang="en-GB" i="1" baseline="-25000" dirty="0"/>
              <a:t>a</a:t>
            </a:r>
            <a:r>
              <a:rPr lang="en-GB" i="1" dirty="0"/>
              <a:t> </a:t>
            </a:r>
            <a:r>
              <a:rPr lang="en-GB" dirty="0"/>
              <a:t>is the probability to be seen </a:t>
            </a:r>
            <a:r>
              <a:rPr lang="en-GB" i="1" dirty="0"/>
              <a:t>within </a:t>
            </a:r>
            <a:r>
              <a:rPr lang="en-GB" dirty="0"/>
              <a:t>a transect</a:t>
            </a:r>
          </a:p>
          <a:p>
            <a:r>
              <a:rPr lang="en-GB" dirty="0"/>
              <a:t>Let’s assume we know</a:t>
            </a:r>
            <a:r>
              <a:rPr lang="en-GB" i="1" dirty="0"/>
              <a:t> </a:t>
            </a:r>
            <a:r>
              <a:rPr lang="en-GB" dirty="0"/>
              <a:t>that </a:t>
            </a:r>
            <a:r>
              <a:rPr lang="en-GB" i="1" dirty="0"/>
              <a:t>P</a:t>
            </a:r>
            <a:r>
              <a:rPr lang="en-GB" i="1" baseline="-25000" dirty="0"/>
              <a:t>a</a:t>
            </a:r>
            <a:r>
              <a:rPr lang="en-GB" i="1" dirty="0"/>
              <a:t> </a:t>
            </a:r>
            <a:r>
              <a:rPr lang="en-GB" dirty="0"/>
              <a:t>= 0.7</a:t>
            </a: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F76B5EDB-5ACA-4A22-AA3E-DFB4C26D1B63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6386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E7F283-1598-4AB4-A13E-857D81F3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161579"/>
            <a:ext cx="6324600" cy="569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What’s the population size estimate now?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CCE67-7F40-40A8-A9C2-ADA49C8B7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22" y="1825625"/>
            <a:ext cx="564844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observed 38 animals</a:t>
            </a:r>
          </a:p>
          <a:p>
            <a:pPr marL="0" indent="0">
              <a:buNone/>
            </a:pPr>
            <a:r>
              <a:rPr lang="en-GB" dirty="0"/>
              <a:t>If the probability to see any animal was 0.7</a:t>
            </a:r>
          </a:p>
          <a:p>
            <a:pPr marL="0" indent="0">
              <a:buNone/>
            </a:pPr>
            <a:r>
              <a:rPr lang="en-GB" dirty="0"/>
              <a:t>Then 38/0.7 is the true number of animals in a transect = 54.3</a:t>
            </a:r>
          </a:p>
          <a:p>
            <a:pPr marL="0" indent="0">
              <a:buNone/>
            </a:pPr>
            <a:r>
              <a:rPr lang="en-GB" dirty="0"/>
              <a:t>We surveyed 2000 m2 of 5000 m2 site, so 2000/5000</a:t>
            </a:r>
          </a:p>
          <a:p>
            <a:pPr marL="0" indent="0">
              <a:buNone/>
            </a:pPr>
            <a:r>
              <a:rPr lang="en-GB" dirty="0"/>
              <a:t>We estimate there are 54.3/(2000/5000) = 135.75 animals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204904C1-CC92-419C-B8DB-B5C54DE9AE24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9B3F-0541-4989-A401-543B37793BA2}"/>
              </a:ext>
            </a:extLst>
          </p:cNvPr>
          <p:cNvSpPr txBox="1"/>
          <p:nvPr/>
        </p:nvSpPr>
        <p:spPr>
          <a:xfrm>
            <a:off x="1765631" y="5915353"/>
            <a:ext cx="2034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True N = 126</a:t>
            </a:r>
          </a:p>
        </p:txBody>
      </p:sp>
    </p:spTree>
    <p:extLst>
      <p:ext uri="{BB962C8B-B14F-4D97-AF65-F5344CB8AC3E}">
        <p14:creationId xmlns:p14="http://schemas.microsoft.com/office/powerpoint/2010/main" val="8119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E7F283-1598-4AB4-A13E-857D81F3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161579"/>
            <a:ext cx="6324600" cy="569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FE85E-02B3-4048-A80B-FDAFE9A0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The same but mathematically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08CCE67-7F40-40A8-A9C2-ADA49C8B7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7322" y="1161578"/>
                <a:ext cx="5648445" cy="569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GB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38∗5000</m:t>
                          </m:r>
                        </m:num>
                        <m:den>
                          <m:r>
                            <a:rPr lang="en-GB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000∗0.7</m:t>
                          </m:r>
                        </m:den>
                      </m:f>
                    </m:oMath>
                  </m:oMathPara>
                </a14:m>
                <a:endParaRPr lang="en-GB" sz="4000" dirty="0"/>
              </a:p>
              <a:p>
                <a:pPr marL="0" indent="0">
                  <a:buNone/>
                </a:pPr>
                <a:endParaRPr lang="en-GB" sz="40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</m:t>
                      </m:r>
                      <m:r>
                        <a:rPr lang="en-GB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135.75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Bringing it all together, this becomes;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9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2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9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2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GB" sz="2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∗2∗</m:t>
                          </m:r>
                          <m: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GB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39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08CCE67-7F40-40A8-A9C2-ADA49C8B7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322" y="1161578"/>
                <a:ext cx="5648445" cy="5696421"/>
              </a:xfrm>
              <a:blipFill>
                <a:blip r:embed="rId3"/>
                <a:stretch>
                  <a:fillRect l="-2268" t="-642" r="-2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02D1C9B9-EE2C-4633-8515-57FDB0A4BC79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02699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C685-C921-4847-8B33-16C04D3F36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complication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CD1DD-D3E0-486C-8286-80373C876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Spot the orangutan nest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DA618061-D461-43A3-A181-598593AB365B}"/>
              </a:ext>
            </a:extLst>
          </p:cNvPr>
          <p:cNvSpPr/>
          <p:nvPr/>
        </p:nvSpPr>
        <p:spPr>
          <a:xfrm>
            <a:off x="4784687" y="3429000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02374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A25E5B-FE8D-4373-AF64-9341CADFB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93" b="24434"/>
          <a:stretch/>
        </p:blipFill>
        <p:spPr>
          <a:xfrm>
            <a:off x="0" y="-1"/>
            <a:ext cx="12191999" cy="6858001"/>
          </a:xfrm>
        </p:spPr>
      </p:pic>
      <p:pic>
        <p:nvPicPr>
          <p:cNvPr id="9" name="Picture 8" descr="A picture containing tree, outdoor, grass, branch&#10;&#10;Description automatically generated">
            <a:extLst>
              <a:ext uri="{FF2B5EF4-FFF2-40B4-BE49-F238E27FC236}">
                <a16:creationId xmlns:a16="http://schemas.microsoft.com/office/drawing/2014/main" id="{B2CCDC11-8F09-445A-BF03-96EE1127A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" y="1919224"/>
            <a:ext cx="2743200" cy="1840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134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69E8-C656-4A6D-B3F8-1AD4C0DA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19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Indirect methods to estimate population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1B77E-55B2-4650-B451-B69BD1A4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6672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Why indirect?</a:t>
            </a:r>
          </a:p>
          <a:p>
            <a:pPr lvl="1"/>
            <a:r>
              <a:rPr lang="en-GB" dirty="0"/>
              <a:t>Lower cost</a:t>
            </a:r>
          </a:p>
          <a:p>
            <a:pPr lvl="2"/>
            <a:r>
              <a:rPr lang="en-GB" dirty="0"/>
              <a:t>Both financial and time</a:t>
            </a:r>
          </a:p>
          <a:p>
            <a:pPr lvl="1"/>
            <a:r>
              <a:rPr lang="en-GB" dirty="0"/>
              <a:t>Wider coverage</a:t>
            </a:r>
          </a:p>
          <a:p>
            <a:pPr lvl="2"/>
            <a:r>
              <a:rPr lang="en-GB" dirty="0"/>
              <a:t>Less bias</a:t>
            </a:r>
          </a:p>
          <a:p>
            <a:pPr lvl="1"/>
            <a:r>
              <a:rPr lang="en-GB" dirty="0"/>
              <a:t>Better sampling design</a:t>
            </a:r>
          </a:p>
          <a:p>
            <a:pPr lvl="2"/>
            <a:r>
              <a:rPr lang="en-GB" dirty="0"/>
              <a:t>Less bias</a:t>
            </a:r>
          </a:p>
          <a:p>
            <a:pPr lvl="1"/>
            <a:r>
              <a:rPr lang="en-GB" dirty="0"/>
              <a:t>Allows estimation of spatial distribution</a:t>
            </a:r>
          </a:p>
          <a:p>
            <a:pPr lvl="1"/>
            <a:r>
              <a:rPr lang="en-GB" dirty="0"/>
              <a:t>Good for hard to trap species</a:t>
            </a:r>
          </a:p>
          <a:p>
            <a:r>
              <a:rPr lang="en-GB" dirty="0"/>
              <a:t>Spanish vole surveys</a:t>
            </a:r>
          </a:p>
          <a:p>
            <a:pPr lvl="1"/>
            <a:r>
              <a:rPr lang="en-GB" dirty="0"/>
              <a:t>85,000 samples</a:t>
            </a:r>
          </a:p>
          <a:p>
            <a:pPr lvl="1"/>
            <a:r>
              <a:rPr lang="en-GB" dirty="0"/>
              <a:t>Over 10 years</a:t>
            </a:r>
          </a:p>
          <a:p>
            <a:pPr lvl="1"/>
            <a:r>
              <a:rPr lang="en-GB" dirty="0"/>
              <a:t>From area the size of Scotland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C79406E-0BBF-4922-9DA9-F31076EB2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73" y="1315244"/>
            <a:ext cx="6334125" cy="5372100"/>
          </a:xfrm>
          <a:prstGeom prst="rect">
            <a:avLst/>
          </a:prstGeom>
        </p:spPr>
      </p:pic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DD03C6DA-FDA0-4989-AA54-54C5690E3F27}"/>
              </a:ext>
            </a:extLst>
          </p:cNvPr>
          <p:cNvSpPr/>
          <p:nvPr/>
        </p:nvSpPr>
        <p:spPr>
          <a:xfrm>
            <a:off x="4156352" y="101821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8839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6823D-06E9-405C-970B-905D1597F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C65718-7F52-4298-814E-1B4454657269}"/>
              </a:ext>
            </a:extLst>
          </p:cNvPr>
          <p:cNvCxnSpPr/>
          <p:nvPr/>
        </p:nvCxnSpPr>
        <p:spPr>
          <a:xfrm flipV="1">
            <a:off x="3865944" y="3727049"/>
            <a:ext cx="1840375" cy="9838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37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dirt road in the woods&#10;&#10;Description automatically generated with low confidence">
            <a:extLst>
              <a:ext uri="{FF2B5EF4-FFF2-40B4-BE49-F238E27FC236}">
                <a16:creationId xmlns:a16="http://schemas.microsoft.com/office/drawing/2014/main" id="{80E4F3FA-33B5-4A9E-BC62-563A4E2B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3" y="1036195"/>
            <a:ext cx="10537974" cy="5532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F13C4-9A16-4881-A5BD-73CAF422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The further away things are, the harder to see</a:t>
            </a:r>
          </a:p>
        </p:txBody>
      </p:sp>
      <p:pic>
        <p:nvPicPr>
          <p:cNvPr id="5" name="Content Placeholder 4" descr="A dirt road in the woods&#10;&#10;Description automatically generated with low confidence">
            <a:extLst>
              <a:ext uri="{FF2B5EF4-FFF2-40B4-BE49-F238E27FC236}">
                <a16:creationId xmlns:a16="http://schemas.microsoft.com/office/drawing/2014/main" id="{0DCC7C9B-32B9-40FB-AE8D-088C4282F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3" y="1036196"/>
            <a:ext cx="10537974" cy="5532437"/>
          </a:xfr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48EBBCF-65B8-45A2-AF49-4E496B5993D7}"/>
              </a:ext>
            </a:extLst>
          </p:cNvPr>
          <p:cNvSpPr/>
          <p:nvPr/>
        </p:nvSpPr>
        <p:spPr>
          <a:xfrm>
            <a:off x="6096000" y="1837481"/>
            <a:ext cx="4120587" cy="3183038"/>
          </a:xfrm>
          <a:custGeom>
            <a:avLst/>
            <a:gdLst>
              <a:gd name="connsiteX0" fmla="*/ 0 w 4120587"/>
              <a:gd name="connsiteY0" fmla="*/ 0 h 3183038"/>
              <a:gd name="connsiteX1" fmla="*/ 1180617 w 4120587"/>
              <a:gd name="connsiteY1" fmla="*/ 601883 h 3183038"/>
              <a:gd name="connsiteX2" fmla="*/ 2407534 w 4120587"/>
              <a:gd name="connsiteY2" fmla="*/ 2523281 h 3183038"/>
              <a:gd name="connsiteX3" fmla="*/ 4120587 w 4120587"/>
              <a:gd name="connsiteY3" fmla="*/ 3183038 h 318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0587" h="3183038">
                <a:moveTo>
                  <a:pt x="0" y="0"/>
                </a:moveTo>
                <a:cubicBezTo>
                  <a:pt x="389681" y="90668"/>
                  <a:pt x="779362" y="181336"/>
                  <a:pt x="1180617" y="601883"/>
                </a:cubicBezTo>
                <a:cubicBezTo>
                  <a:pt x="1581872" y="1022430"/>
                  <a:pt x="1917539" y="2093088"/>
                  <a:pt x="2407534" y="2523281"/>
                </a:cubicBezTo>
                <a:cubicBezTo>
                  <a:pt x="2897529" y="2953474"/>
                  <a:pt x="3509058" y="3068256"/>
                  <a:pt x="4120587" y="3183038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4A65F-02B6-4062-B313-5BDE1B119159}"/>
              </a:ext>
            </a:extLst>
          </p:cNvPr>
          <p:cNvSpPr txBox="1"/>
          <p:nvPr/>
        </p:nvSpPr>
        <p:spPr>
          <a:xfrm>
            <a:off x="1249392" y="1906719"/>
            <a:ext cx="3518703" cy="19389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When animals are close to the centre of the transect (i.e. where we’re walking) the easier it is to spot them.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CB105-A87B-4DF2-A39F-CE65F3344A0E}"/>
              </a:ext>
            </a:extLst>
          </p:cNvPr>
          <p:cNvSpPr txBox="1"/>
          <p:nvPr/>
        </p:nvSpPr>
        <p:spPr>
          <a:xfrm>
            <a:off x="1261642" y="4607007"/>
            <a:ext cx="3518703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The further away they are, the harder they are to spot.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3A30D-34F4-4B72-BA8C-A99324D620F6}"/>
              </a:ext>
            </a:extLst>
          </p:cNvPr>
          <p:cNvSpPr txBox="1"/>
          <p:nvPr/>
        </p:nvSpPr>
        <p:spPr>
          <a:xfrm>
            <a:off x="8536427" y="1490008"/>
            <a:ext cx="2507173" cy="19389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Our detection probability declines the further away the animal 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89CE6-9B98-4452-B4D7-802AEC37A3C9}"/>
              </a:ext>
            </a:extLst>
          </p:cNvPr>
          <p:cNvSpPr txBox="1"/>
          <p:nvPr/>
        </p:nvSpPr>
        <p:spPr>
          <a:xfrm>
            <a:off x="5227996" y="1259175"/>
            <a:ext cx="149689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E.g. 100%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7F8E7-7A7B-4A82-8307-35861E3E086B}"/>
              </a:ext>
            </a:extLst>
          </p:cNvPr>
          <p:cNvSpPr txBox="1"/>
          <p:nvPr/>
        </p:nvSpPr>
        <p:spPr>
          <a:xfrm>
            <a:off x="9777472" y="5200859"/>
            <a:ext cx="149689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E.g. 5%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0D984-6570-442C-B417-58FBBE580B9A}"/>
              </a:ext>
            </a:extLst>
          </p:cNvPr>
          <p:cNvCxnSpPr>
            <a:cxnSpLocks/>
          </p:cNvCxnSpPr>
          <p:nvPr/>
        </p:nvCxnSpPr>
        <p:spPr>
          <a:xfrm>
            <a:off x="6238240" y="5486400"/>
            <a:ext cx="337312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8325EF-9E6B-49A3-813D-7CF3E9F3AC98}"/>
              </a:ext>
            </a:extLst>
          </p:cNvPr>
          <p:cNvSpPr txBox="1"/>
          <p:nvPr/>
        </p:nvSpPr>
        <p:spPr>
          <a:xfrm>
            <a:off x="6575770" y="5721449"/>
            <a:ext cx="270031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Distance from path</a:t>
            </a:r>
          </a:p>
        </p:txBody>
      </p:sp>
    </p:spTree>
    <p:extLst>
      <p:ext uri="{BB962C8B-B14F-4D97-AF65-F5344CB8AC3E}">
        <p14:creationId xmlns:p14="http://schemas.microsoft.com/office/powerpoint/2010/main" val="137983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897A-3F12-479E-8BEE-243BE60B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Distance dependent detection is the hallmark of distance sampling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F58E7-3CF6-4D08-8953-97BC7BF3FF42}"/>
              </a:ext>
            </a:extLst>
          </p:cNvPr>
          <p:cNvSpPr/>
          <p:nvPr/>
        </p:nvSpPr>
        <p:spPr>
          <a:xfrm>
            <a:off x="2253786" y="3609394"/>
            <a:ext cx="752475" cy="27260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3BD9EB-5242-418E-B566-DFDE16233C7F}"/>
              </a:ext>
            </a:extLst>
          </p:cNvPr>
          <p:cNvSpPr/>
          <p:nvPr/>
        </p:nvSpPr>
        <p:spPr>
          <a:xfrm>
            <a:off x="3006261" y="3411272"/>
            <a:ext cx="752475" cy="2924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2ADE3-E801-41FD-ABA8-DC76D58D4AB8}"/>
              </a:ext>
            </a:extLst>
          </p:cNvPr>
          <p:cNvSpPr/>
          <p:nvPr/>
        </p:nvSpPr>
        <p:spPr>
          <a:xfrm>
            <a:off x="3758736" y="3670354"/>
            <a:ext cx="752475" cy="26650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0EC87C-4C62-465E-B241-A1C37397117A}"/>
              </a:ext>
            </a:extLst>
          </p:cNvPr>
          <p:cNvSpPr/>
          <p:nvPr/>
        </p:nvSpPr>
        <p:spPr>
          <a:xfrm>
            <a:off x="4511211" y="3967534"/>
            <a:ext cx="752475" cy="23679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4E019D-6910-4D70-85AD-C938E32077AA}"/>
              </a:ext>
            </a:extLst>
          </p:cNvPr>
          <p:cNvSpPr/>
          <p:nvPr/>
        </p:nvSpPr>
        <p:spPr>
          <a:xfrm>
            <a:off x="5263686" y="4859074"/>
            <a:ext cx="752475" cy="147637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3BD8F-75EC-422D-888A-682EB62C1EDA}"/>
              </a:ext>
            </a:extLst>
          </p:cNvPr>
          <p:cNvSpPr/>
          <p:nvPr/>
        </p:nvSpPr>
        <p:spPr>
          <a:xfrm>
            <a:off x="6016161" y="5651554"/>
            <a:ext cx="752475" cy="6838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B0F9FA-7A0E-47AB-96ED-8BEBC972AC28}"/>
              </a:ext>
            </a:extLst>
          </p:cNvPr>
          <p:cNvSpPr/>
          <p:nvPr/>
        </p:nvSpPr>
        <p:spPr>
          <a:xfrm>
            <a:off x="6768636" y="5864914"/>
            <a:ext cx="752475" cy="470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38BF71-5E55-42EE-A833-3E355AA3430A}"/>
              </a:ext>
            </a:extLst>
          </p:cNvPr>
          <p:cNvSpPr/>
          <p:nvPr/>
        </p:nvSpPr>
        <p:spPr>
          <a:xfrm>
            <a:off x="7521111" y="6139234"/>
            <a:ext cx="752475" cy="1962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C889A0-CE6A-487A-81B5-858142668B44}"/>
              </a:ext>
            </a:extLst>
          </p:cNvPr>
          <p:cNvSpPr/>
          <p:nvPr/>
        </p:nvSpPr>
        <p:spPr>
          <a:xfrm>
            <a:off x="8273586" y="6238294"/>
            <a:ext cx="752475" cy="971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2BF401-AB8C-4B24-9DFB-129917429A8B}"/>
              </a:ext>
            </a:extLst>
          </p:cNvPr>
          <p:cNvCxnSpPr/>
          <p:nvPr/>
        </p:nvCxnSpPr>
        <p:spPr>
          <a:xfrm flipV="1">
            <a:off x="2253786" y="2786434"/>
            <a:ext cx="0" cy="35490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330815-E1FB-4BCC-BCE8-8A9658390B56}"/>
              </a:ext>
            </a:extLst>
          </p:cNvPr>
          <p:cNvCxnSpPr>
            <a:cxnSpLocks/>
          </p:cNvCxnSpPr>
          <p:nvPr/>
        </p:nvCxnSpPr>
        <p:spPr>
          <a:xfrm flipV="1">
            <a:off x="2253786" y="6335443"/>
            <a:ext cx="7524749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E02B48-9B2B-4C5D-BD7B-1CBF9A0F9ACF}"/>
              </a:ext>
            </a:extLst>
          </p:cNvPr>
          <p:cNvSpPr txBox="1"/>
          <p:nvPr/>
        </p:nvSpPr>
        <p:spPr>
          <a:xfrm rot="16200000">
            <a:off x="486531" y="4360883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Number of animals seen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5866F8-38E3-4BF3-AC84-CEBE52451E6B}"/>
              </a:ext>
            </a:extLst>
          </p:cNvPr>
          <p:cNvSpPr txBox="1"/>
          <p:nvPr/>
        </p:nvSpPr>
        <p:spPr>
          <a:xfrm>
            <a:off x="3776444" y="6457890"/>
            <a:ext cx="4615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Perpendicular distance from line transect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D3BF1-773F-4709-AC2B-9D930B903989}"/>
              </a:ext>
            </a:extLst>
          </p:cNvPr>
          <p:cNvCxnSpPr>
            <a:cxnSpLocks/>
          </p:cNvCxnSpPr>
          <p:nvPr/>
        </p:nvCxnSpPr>
        <p:spPr>
          <a:xfrm flipH="1">
            <a:off x="2253786" y="2551665"/>
            <a:ext cx="2379123" cy="10577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23A53A2-B061-40BF-9A27-7DC3D2500DE0}"/>
              </a:ext>
            </a:extLst>
          </p:cNvPr>
          <p:cNvSpPr txBox="1">
            <a:spLocks/>
          </p:cNvSpPr>
          <p:nvPr/>
        </p:nvSpPr>
        <p:spPr>
          <a:xfrm>
            <a:off x="2774887" y="1612030"/>
            <a:ext cx="3716045" cy="93339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We assume we saw all animals at zero distance</a:t>
            </a:r>
          </a:p>
        </p:txBody>
      </p:sp>
      <p:sp>
        <p:nvSpPr>
          <p:cNvPr id="34" name="Google Shape;57;p13">
            <a:extLst>
              <a:ext uri="{FF2B5EF4-FFF2-40B4-BE49-F238E27FC236}">
                <a16:creationId xmlns:a16="http://schemas.microsoft.com/office/drawing/2014/main" id="{C519C2F9-DFCC-419A-9C86-C26953343904}"/>
              </a:ext>
            </a:extLst>
          </p:cNvPr>
          <p:cNvSpPr/>
          <p:nvPr/>
        </p:nvSpPr>
        <p:spPr>
          <a:xfrm>
            <a:off x="4784687" y="122894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D6C7CB-B72B-4DAF-8CAD-B048CF6C13C1}"/>
              </a:ext>
            </a:extLst>
          </p:cNvPr>
          <p:cNvSpPr txBox="1"/>
          <p:nvPr/>
        </p:nvSpPr>
        <p:spPr>
          <a:xfrm>
            <a:off x="2177495" y="63354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35E4D9-E00C-411D-A538-5ED9C1343006}"/>
              </a:ext>
            </a:extLst>
          </p:cNvPr>
          <p:cNvSpPr txBox="1"/>
          <p:nvPr/>
        </p:nvSpPr>
        <p:spPr>
          <a:xfrm>
            <a:off x="9627692" y="6388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358708-8AD9-4CA0-9157-EE279BC4C5EE}"/>
              </a:ext>
            </a:extLst>
          </p:cNvPr>
          <p:cNvSpPr txBox="1"/>
          <p:nvPr/>
        </p:nvSpPr>
        <p:spPr>
          <a:xfrm>
            <a:off x="1913955" y="60192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1923F-0D40-4028-A7ED-784E204B41F2}"/>
              </a:ext>
            </a:extLst>
          </p:cNvPr>
          <p:cNvSpPr txBox="1"/>
          <p:nvPr/>
        </p:nvSpPr>
        <p:spPr>
          <a:xfrm>
            <a:off x="1915963" y="26269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175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897A-3F12-479E-8BEE-243BE60B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Distance dependent detection is the hallmark of distance sampling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1D2FBD-C5D1-4BB9-AF90-C05583F9AE0E}"/>
              </a:ext>
            </a:extLst>
          </p:cNvPr>
          <p:cNvGrpSpPr/>
          <p:nvPr/>
        </p:nvGrpSpPr>
        <p:grpSpPr>
          <a:xfrm>
            <a:off x="1646139" y="2786434"/>
            <a:ext cx="8128544" cy="4071566"/>
            <a:chOff x="1282155" y="1013460"/>
            <a:chExt cx="8128544" cy="407156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15C068-BA00-4116-B95A-48E21631E781}"/>
                </a:ext>
              </a:extLst>
            </p:cNvPr>
            <p:cNvSpPr/>
            <p:nvPr/>
          </p:nvSpPr>
          <p:spPr>
            <a:xfrm>
              <a:off x="4143375" y="2194560"/>
              <a:ext cx="752475" cy="23679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5FE930F-8B8C-424C-B99E-EC561F582B70}"/>
                </a:ext>
              </a:extLst>
            </p:cNvPr>
            <p:cNvSpPr/>
            <p:nvPr/>
          </p:nvSpPr>
          <p:spPr>
            <a:xfrm>
              <a:off x="4895850" y="3086100"/>
              <a:ext cx="752475" cy="14763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33828EA-CD75-4CE6-BE2E-1C9C54C9756B}"/>
                </a:ext>
              </a:extLst>
            </p:cNvPr>
            <p:cNvSpPr/>
            <p:nvPr/>
          </p:nvSpPr>
          <p:spPr>
            <a:xfrm>
              <a:off x="1885950" y="1836420"/>
              <a:ext cx="752475" cy="27260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356902F-5B1B-47CB-875B-858C0F98829D}"/>
                </a:ext>
              </a:extLst>
            </p:cNvPr>
            <p:cNvSpPr/>
            <p:nvPr/>
          </p:nvSpPr>
          <p:spPr>
            <a:xfrm>
              <a:off x="2638425" y="1638298"/>
              <a:ext cx="752475" cy="29241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00D45E4-6A68-423D-954E-3917E629A443}"/>
                </a:ext>
              </a:extLst>
            </p:cNvPr>
            <p:cNvSpPr/>
            <p:nvPr/>
          </p:nvSpPr>
          <p:spPr>
            <a:xfrm>
              <a:off x="3390900" y="1897380"/>
              <a:ext cx="752475" cy="2665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02633E-B812-42C0-B464-3969604BA75A}"/>
                </a:ext>
              </a:extLst>
            </p:cNvPr>
            <p:cNvSpPr/>
            <p:nvPr/>
          </p:nvSpPr>
          <p:spPr>
            <a:xfrm>
              <a:off x="5648325" y="3878580"/>
              <a:ext cx="752475" cy="6838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B62B91-CCC1-4FD0-AC34-6CC3595760FA}"/>
                </a:ext>
              </a:extLst>
            </p:cNvPr>
            <p:cNvSpPr/>
            <p:nvPr/>
          </p:nvSpPr>
          <p:spPr>
            <a:xfrm>
              <a:off x="6400800" y="4091940"/>
              <a:ext cx="752475" cy="4705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764066B-74DA-497B-AE9B-00DE9EDAEB20}"/>
                </a:ext>
              </a:extLst>
            </p:cNvPr>
            <p:cNvSpPr/>
            <p:nvPr/>
          </p:nvSpPr>
          <p:spPr>
            <a:xfrm>
              <a:off x="7153275" y="4366260"/>
              <a:ext cx="752475" cy="1962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FED1652-49B4-4D24-9D12-5DC3459C4B3E}"/>
                </a:ext>
              </a:extLst>
            </p:cNvPr>
            <p:cNvSpPr/>
            <p:nvPr/>
          </p:nvSpPr>
          <p:spPr>
            <a:xfrm>
              <a:off x="7905750" y="4465320"/>
              <a:ext cx="752475" cy="971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1559427-83A5-4354-A6B9-DBA58237F1DF}"/>
                </a:ext>
              </a:extLst>
            </p:cNvPr>
            <p:cNvCxnSpPr/>
            <p:nvPr/>
          </p:nvCxnSpPr>
          <p:spPr>
            <a:xfrm flipV="1">
              <a:off x="1885950" y="1013460"/>
              <a:ext cx="0" cy="354900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0D78F-3C86-437B-843A-53496FF38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950" y="4562469"/>
              <a:ext cx="752474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7E0B66B-AAD5-418C-A28A-A9A64F6A9B7F}"/>
                </a:ext>
              </a:extLst>
            </p:cNvPr>
            <p:cNvSpPr/>
            <p:nvPr/>
          </p:nvSpPr>
          <p:spPr>
            <a:xfrm>
              <a:off x="1882140" y="1672007"/>
              <a:ext cx="6995160" cy="2854273"/>
            </a:xfrm>
            <a:custGeom>
              <a:avLst/>
              <a:gdLst>
                <a:gd name="connsiteX0" fmla="*/ 0 w 6995160"/>
                <a:gd name="connsiteY0" fmla="*/ 4393 h 2854273"/>
                <a:gd name="connsiteX1" fmla="*/ 2164080 w 6995160"/>
                <a:gd name="connsiteY1" fmla="*/ 332053 h 2854273"/>
                <a:gd name="connsiteX2" fmla="*/ 4259580 w 6995160"/>
                <a:gd name="connsiteY2" fmla="*/ 2115133 h 2854273"/>
                <a:gd name="connsiteX3" fmla="*/ 6995160 w 6995160"/>
                <a:gd name="connsiteY3" fmla="*/ 2854273 h 285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5160" h="2854273">
                  <a:moveTo>
                    <a:pt x="0" y="4393"/>
                  </a:moveTo>
                  <a:cubicBezTo>
                    <a:pt x="727075" y="-7672"/>
                    <a:pt x="1454150" y="-19737"/>
                    <a:pt x="2164080" y="332053"/>
                  </a:cubicBezTo>
                  <a:cubicBezTo>
                    <a:pt x="2874010" y="683843"/>
                    <a:pt x="3454400" y="1694763"/>
                    <a:pt x="4259580" y="2115133"/>
                  </a:cubicBezTo>
                  <a:cubicBezTo>
                    <a:pt x="5064760" y="2535503"/>
                    <a:pt x="6029960" y="2694888"/>
                    <a:pt x="6995160" y="285427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F47E4B-2CE3-4F7C-BCED-CEA3CDBB8F94}"/>
                </a:ext>
              </a:extLst>
            </p:cNvPr>
            <p:cNvSpPr txBox="1"/>
            <p:nvPr/>
          </p:nvSpPr>
          <p:spPr>
            <a:xfrm rot="16200000">
              <a:off x="118695" y="2587909"/>
              <a:ext cx="2727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Number of animals seen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D66A453-53F8-43E1-BECC-8B215B3CD768}"/>
                </a:ext>
              </a:extLst>
            </p:cNvPr>
            <p:cNvSpPr txBox="1"/>
            <p:nvPr/>
          </p:nvSpPr>
          <p:spPr>
            <a:xfrm>
              <a:off x="3408608" y="4684916"/>
              <a:ext cx="4615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Perpendicular distance from line transect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40F5632-464B-4B7D-83B7-3FF33480E5B9}"/>
              </a:ext>
            </a:extLst>
          </p:cNvPr>
          <p:cNvSpPr txBox="1">
            <a:spLocks/>
          </p:cNvSpPr>
          <p:nvPr/>
        </p:nvSpPr>
        <p:spPr>
          <a:xfrm>
            <a:off x="3538363" y="1604390"/>
            <a:ext cx="3716045" cy="93339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We can fit a line to the histogram to describe animals encountered (red line)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F8CF3B-44C4-4BFC-8E91-BFB647BD6383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2798723" y="2537786"/>
            <a:ext cx="2597663" cy="87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57;p13">
            <a:extLst>
              <a:ext uri="{FF2B5EF4-FFF2-40B4-BE49-F238E27FC236}">
                <a16:creationId xmlns:a16="http://schemas.microsoft.com/office/drawing/2014/main" id="{36331FE7-46F3-4683-9ADC-55B23F9E06B9}"/>
              </a:ext>
            </a:extLst>
          </p:cNvPr>
          <p:cNvSpPr/>
          <p:nvPr/>
        </p:nvSpPr>
        <p:spPr>
          <a:xfrm>
            <a:off x="4784687" y="122894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656563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897A-3F12-479E-8BEE-243BE60B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Distance dependent detection is the hallmark of distance sampling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9E0D0A-87CE-494E-B1F4-2F95B041CC37}"/>
              </a:ext>
            </a:extLst>
          </p:cNvPr>
          <p:cNvGrpSpPr/>
          <p:nvPr/>
        </p:nvGrpSpPr>
        <p:grpSpPr>
          <a:xfrm>
            <a:off x="1641010" y="2786434"/>
            <a:ext cx="8128544" cy="4071566"/>
            <a:chOff x="1282155" y="1013460"/>
            <a:chExt cx="8128544" cy="407156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830D57-596A-4840-B4C7-6D1F0C9A810C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V="1">
              <a:off x="1882140" y="1638298"/>
              <a:ext cx="6776085" cy="3810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63EF94-1A8C-4E89-B9FA-3D6A84043C30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 flipV="1">
              <a:off x="8658225" y="1609725"/>
              <a:ext cx="0" cy="290417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41D2FBD-C5D1-4BB9-AF90-C05583F9AE0E}"/>
                </a:ext>
              </a:extLst>
            </p:cNvPr>
            <p:cNvGrpSpPr/>
            <p:nvPr/>
          </p:nvGrpSpPr>
          <p:grpSpPr>
            <a:xfrm>
              <a:off x="1282155" y="1013460"/>
              <a:ext cx="8128544" cy="4071566"/>
              <a:chOff x="1282155" y="1013460"/>
              <a:chExt cx="8128544" cy="407156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15C068-BA00-4116-B95A-48E21631E781}"/>
                  </a:ext>
                </a:extLst>
              </p:cNvPr>
              <p:cNvSpPr/>
              <p:nvPr/>
            </p:nvSpPr>
            <p:spPr>
              <a:xfrm>
                <a:off x="4143375" y="2194560"/>
                <a:ext cx="752475" cy="236791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FE930F-8B8C-424C-B99E-EC561F582B70}"/>
                  </a:ext>
                </a:extLst>
              </p:cNvPr>
              <p:cNvSpPr/>
              <p:nvPr/>
            </p:nvSpPr>
            <p:spPr>
              <a:xfrm>
                <a:off x="4895850" y="3086100"/>
                <a:ext cx="752475" cy="14763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33828EA-CD75-4CE6-BE2E-1C9C54C9756B}"/>
                  </a:ext>
                </a:extLst>
              </p:cNvPr>
              <p:cNvSpPr/>
              <p:nvPr/>
            </p:nvSpPr>
            <p:spPr>
              <a:xfrm>
                <a:off x="1885950" y="1836420"/>
                <a:ext cx="752475" cy="272605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356902F-5B1B-47CB-875B-858C0F98829D}"/>
                  </a:ext>
                </a:extLst>
              </p:cNvPr>
              <p:cNvSpPr/>
              <p:nvPr/>
            </p:nvSpPr>
            <p:spPr>
              <a:xfrm>
                <a:off x="2638425" y="1638298"/>
                <a:ext cx="752475" cy="29241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00D45E4-6A68-423D-954E-3917E629A443}"/>
                  </a:ext>
                </a:extLst>
              </p:cNvPr>
              <p:cNvSpPr/>
              <p:nvPr/>
            </p:nvSpPr>
            <p:spPr>
              <a:xfrm>
                <a:off x="3390900" y="1897380"/>
                <a:ext cx="752475" cy="266509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602633E-B812-42C0-B464-3969604BA75A}"/>
                  </a:ext>
                </a:extLst>
              </p:cNvPr>
              <p:cNvSpPr/>
              <p:nvPr/>
            </p:nvSpPr>
            <p:spPr>
              <a:xfrm>
                <a:off x="5648325" y="3878580"/>
                <a:ext cx="752475" cy="683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9B62B91-CCC1-4FD0-AC34-6CC3595760FA}"/>
                  </a:ext>
                </a:extLst>
              </p:cNvPr>
              <p:cNvSpPr/>
              <p:nvPr/>
            </p:nvSpPr>
            <p:spPr>
              <a:xfrm>
                <a:off x="6400800" y="4091940"/>
                <a:ext cx="752475" cy="4705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764066B-74DA-497B-AE9B-00DE9EDAEB20}"/>
                  </a:ext>
                </a:extLst>
              </p:cNvPr>
              <p:cNvSpPr/>
              <p:nvPr/>
            </p:nvSpPr>
            <p:spPr>
              <a:xfrm>
                <a:off x="7153275" y="4366260"/>
                <a:ext cx="752475" cy="19620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FED1652-49B4-4D24-9D12-5DC3459C4B3E}"/>
                  </a:ext>
                </a:extLst>
              </p:cNvPr>
              <p:cNvSpPr/>
              <p:nvPr/>
            </p:nvSpPr>
            <p:spPr>
              <a:xfrm>
                <a:off x="7905750" y="4465320"/>
                <a:ext cx="752475" cy="9714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1559427-83A5-4354-A6B9-DBA58237F1DF}"/>
                  </a:ext>
                </a:extLst>
              </p:cNvPr>
              <p:cNvCxnSpPr/>
              <p:nvPr/>
            </p:nvCxnSpPr>
            <p:spPr>
              <a:xfrm flipV="1">
                <a:off x="1885950" y="1013460"/>
                <a:ext cx="0" cy="35490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F70D78F-3C86-437B-843A-53496FF38D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5950" y="4562469"/>
                <a:ext cx="7524749" cy="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7E0B66B-AAD5-418C-A28A-A9A64F6A9B7F}"/>
                  </a:ext>
                </a:extLst>
              </p:cNvPr>
              <p:cNvSpPr/>
              <p:nvPr/>
            </p:nvSpPr>
            <p:spPr>
              <a:xfrm>
                <a:off x="1882140" y="1672007"/>
                <a:ext cx="6995160" cy="2854273"/>
              </a:xfrm>
              <a:custGeom>
                <a:avLst/>
                <a:gdLst>
                  <a:gd name="connsiteX0" fmla="*/ 0 w 6995160"/>
                  <a:gd name="connsiteY0" fmla="*/ 4393 h 2854273"/>
                  <a:gd name="connsiteX1" fmla="*/ 2164080 w 6995160"/>
                  <a:gd name="connsiteY1" fmla="*/ 332053 h 2854273"/>
                  <a:gd name="connsiteX2" fmla="*/ 4259580 w 6995160"/>
                  <a:gd name="connsiteY2" fmla="*/ 2115133 h 2854273"/>
                  <a:gd name="connsiteX3" fmla="*/ 6995160 w 6995160"/>
                  <a:gd name="connsiteY3" fmla="*/ 2854273 h 2854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95160" h="2854273">
                    <a:moveTo>
                      <a:pt x="0" y="4393"/>
                    </a:moveTo>
                    <a:cubicBezTo>
                      <a:pt x="727075" y="-7672"/>
                      <a:pt x="1454150" y="-19737"/>
                      <a:pt x="2164080" y="332053"/>
                    </a:cubicBezTo>
                    <a:cubicBezTo>
                      <a:pt x="2874010" y="683843"/>
                      <a:pt x="3454400" y="1694763"/>
                      <a:pt x="4259580" y="2115133"/>
                    </a:cubicBezTo>
                    <a:cubicBezTo>
                      <a:pt x="5064760" y="2535503"/>
                      <a:pt x="6029960" y="2694888"/>
                      <a:pt x="6995160" y="2854273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47E4B-2CE3-4F7C-BCED-CEA3CDBB8F94}"/>
                  </a:ext>
                </a:extLst>
              </p:cNvPr>
              <p:cNvSpPr txBox="1"/>
              <p:nvPr/>
            </p:nvSpPr>
            <p:spPr>
              <a:xfrm rot="16200000">
                <a:off x="118695" y="2587909"/>
                <a:ext cx="2727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Number of animals seen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66A453-53F8-43E1-BECC-8B215B3CD768}"/>
                  </a:ext>
                </a:extLst>
              </p:cNvPr>
              <p:cNvSpPr txBox="1"/>
              <p:nvPr/>
            </p:nvSpPr>
            <p:spPr>
              <a:xfrm>
                <a:off x="3408608" y="4684916"/>
                <a:ext cx="46156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Perpendicular distance from line transect</a:t>
                </a:r>
              </a:p>
            </p:txBody>
          </p:sp>
        </p:grp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ECFB3448-9FA1-4FDB-8F05-83E57AFAF20F}"/>
              </a:ext>
            </a:extLst>
          </p:cNvPr>
          <p:cNvSpPr txBox="1">
            <a:spLocks/>
          </p:cNvSpPr>
          <p:nvPr/>
        </p:nvSpPr>
        <p:spPr>
          <a:xfrm>
            <a:off x="7512130" y="1888443"/>
            <a:ext cx="3716045" cy="102271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If we saw every animal, we have a perfect rectangle (purple box)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EB6753-FC47-40DA-AB28-3FDDFB7A6079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9017080" y="2911156"/>
            <a:ext cx="353073" cy="517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57;p13">
            <a:extLst>
              <a:ext uri="{FF2B5EF4-FFF2-40B4-BE49-F238E27FC236}">
                <a16:creationId xmlns:a16="http://schemas.microsoft.com/office/drawing/2014/main" id="{EE3CB8EA-E4A9-47CE-9962-B199BB4AEC9D}"/>
              </a:ext>
            </a:extLst>
          </p:cNvPr>
          <p:cNvSpPr/>
          <p:nvPr/>
        </p:nvSpPr>
        <p:spPr>
          <a:xfrm>
            <a:off x="4784687" y="122894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61979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620E631-B6B9-45D4-9420-0C3BC47DEED9}"/>
              </a:ext>
            </a:extLst>
          </p:cNvPr>
          <p:cNvGrpSpPr/>
          <p:nvPr/>
        </p:nvGrpSpPr>
        <p:grpSpPr>
          <a:xfrm>
            <a:off x="1641009" y="2786434"/>
            <a:ext cx="8128544" cy="4071566"/>
            <a:chOff x="1282155" y="1013460"/>
            <a:chExt cx="8128544" cy="40715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BAA0A1D-2F8B-4116-99E6-204F882659A9}"/>
                </a:ext>
              </a:extLst>
            </p:cNvPr>
            <p:cNvSpPr/>
            <p:nvPr/>
          </p:nvSpPr>
          <p:spPr>
            <a:xfrm>
              <a:off x="4143375" y="2194560"/>
              <a:ext cx="752475" cy="23679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501F10-1533-4870-A8AC-C8044F477EBC}"/>
                </a:ext>
              </a:extLst>
            </p:cNvPr>
            <p:cNvSpPr/>
            <p:nvPr/>
          </p:nvSpPr>
          <p:spPr>
            <a:xfrm>
              <a:off x="4895850" y="3086100"/>
              <a:ext cx="752475" cy="14763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4CFF1A-5DA3-4556-BC45-C7FD32937D41}"/>
                </a:ext>
              </a:extLst>
            </p:cNvPr>
            <p:cNvCxnSpPr>
              <a:cxnSpLocks/>
              <a:stCxn id="78" idx="0"/>
            </p:cNvCxnSpPr>
            <p:nvPr/>
          </p:nvCxnSpPr>
          <p:spPr>
            <a:xfrm flipV="1">
              <a:off x="1882140" y="1638298"/>
              <a:ext cx="6776085" cy="3810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00F6872-3420-4B17-82CF-97F3AF625DF8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V="1">
              <a:off x="8658225" y="1609725"/>
              <a:ext cx="0" cy="290417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21B177-B140-482B-AF4C-CE04495D8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1410" y="1672008"/>
              <a:ext cx="484990" cy="18917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40F4E3-BFAE-4441-823D-9247029C1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5759" y="1681013"/>
              <a:ext cx="669313" cy="28313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718094-6885-46D7-8A22-3F61CB98B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8224" y="1681018"/>
              <a:ext cx="1011958" cy="43186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B22E55-F54C-4DDB-95DB-277E3997F0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5916" y="1667374"/>
              <a:ext cx="1350366" cy="59354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560FFF-64C3-47AD-8FC8-84E4AF204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3272" y="1667379"/>
              <a:ext cx="1661799" cy="74533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920DBA-BDA8-4BBE-9240-DF2F147AE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0121" y="1655411"/>
              <a:ext cx="1996916" cy="89181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E260D2-0DDD-4384-9354-5AFD5CA6C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2521" y="1667384"/>
              <a:ext cx="2363631" cy="103223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54969-D6EE-4424-99CC-70829B2C5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4921" y="1655416"/>
              <a:ext cx="2714625" cy="119660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BE4B77-59E0-4E01-AC7C-0BE46A63C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7321" y="1667389"/>
              <a:ext cx="3044666" cy="13370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5BF3938-78DD-4764-931B-43BCD646D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721" y="1721536"/>
              <a:ext cx="3257314" cy="143528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3EE35-B916-4F4E-A48D-EA17A117B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2121" y="1910479"/>
              <a:ext cx="3116103" cy="139874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BCDB919-0F5F-4F9C-8D6B-F6925DFB6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9436" y="2135609"/>
              <a:ext cx="2948789" cy="132000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9737EA-8EA1-494C-8579-2FB727F00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1689" y="2356103"/>
              <a:ext cx="2777332" cy="124590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5F3568F-4179-47C8-ABC6-2DB1B773E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0444" y="2611496"/>
              <a:ext cx="2556591" cy="111843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A1E93-698E-422F-A76E-773697AC38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5397" y="2852021"/>
              <a:ext cx="2317272" cy="99939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1CDD489-4B26-42F6-80FA-857963C4A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5595" y="3099143"/>
              <a:ext cx="2024292" cy="86164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DDDDC4-1751-4B6F-9B8A-8F978FC9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7835" y="3291199"/>
              <a:ext cx="1774834" cy="77150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25148F8-182A-475B-969B-832719A539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7719" y="3510560"/>
              <a:ext cx="1472168" cy="64896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2BAE700-13A7-4E31-A083-73BE97FD7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852" y="3729926"/>
              <a:ext cx="1169035" cy="49895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BDB040F-2E93-4472-BF8F-F25791007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9546" y="3951120"/>
              <a:ext cx="820341" cy="34935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251887C-8988-4B83-8147-C53E4C1E9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1775" y="4159528"/>
              <a:ext cx="490894" cy="20216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9F2CCB-1F8A-4A2F-A9CE-604ECF75D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0469" y="4395401"/>
              <a:ext cx="147756" cy="4242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94BDD4C-3D02-491E-976F-B4CC6C170782}"/>
                </a:ext>
              </a:extLst>
            </p:cNvPr>
            <p:cNvSpPr/>
            <p:nvPr/>
          </p:nvSpPr>
          <p:spPr>
            <a:xfrm>
              <a:off x="1885950" y="1836420"/>
              <a:ext cx="752475" cy="27260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D50FA58-87BF-472E-BF49-CB7AF61285D3}"/>
                </a:ext>
              </a:extLst>
            </p:cNvPr>
            <p:cNvSpPr/>
            <p:nvPr/>
          </p:nvSpPr>
          <p:spPr>
            <a:xfrm>
              <a:off x="2638425" y="1638298"/>
              <a:ext cx="752475" cy="29241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CD1E6B0-1D3C-4049-93BE-44DF9C1A2F12}"/>
                </a:ext>
              </a:extLst>
            </p:cNvPr>
            <p:cNvSpPr/>
            <p:nvPr/>
          </p:nvSpPr>
          <p:spPr>
            <a:xfrm>
              <a:off x="3390900" y="1897380"/>
              <a:ext cx="752475" cy="2665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C558D99-14A6-4F98-8327-FD637285B9D7}"/>
                </a:ext>
              </a:extLst>
            </p:cNvPr>
            <p:cNvSpPr/>
            <p:nvPr/>
          </p:nvSpPr>
          <p:spPr>
            <a:xfrm>
              <a:off x="5648325" y="3878580"/>
              <a:ext cx="752475" cy="6838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7DE2368-1F83-434F-9D1E-66B9A4F96671}"/>
                </a:ext>
              </a:extLst>
            </p:cNvPr>
            <p:cNvSpPr/>
            <p:nvPr/>
          </p:nvSpPr>
          <p:spPr>
            <a:xfrm>
              <a:off x="6400800" y="4091940"/>
              <a:ext cx="752475" cy="4705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0559D68-F167-4473-9B4A-7E99BC2A8832}"/>
                </a:ext>
              </a:extLst>
            </p:cNvPr>
            <p:cNvSpPr/>
            <p:nvPr/>
          </p:nvSpPr>
          <p:spPr>
            <a:xfrm>
              <a:off x="7153275" y="4366260"/>
              <a:ext cx="752475" cy="1962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1602B03-00A7-4146-BD89-73FADB26618C}"/>
                </a:ext>
              </a:extLst>
            </p:cNvPr>
            <p:cNvSpPr/>
            <p:nvPr/>
          </p:nvSpPr>
          <p:spPr>
            <a:xfrm>
              <a:off x="7905750" y="4465320"/>
              <a:ext cx="752475" cy="971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708AAB2-AD3C-4AC7-9C2C-7BA832FAB5BF}"/>
                </a:ext>
              </a:extLst>
            </p:cNvPr>
            <p:cNvCxnSpPr/>
            <p:nvPr/>
          </p:nvCxnSpPr>
          <p:spPr>
            <a:xfrm flipV="1">
              <a:off x="1885950" y="1013460"/>
              <a:ext cx="0" cy="354900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991EA2D-A981-455A-B273-FE6410A84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950" y="4562469"/>
              <a:ext cx="752474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D4D3F3C-DFC4-4D18-9C3B-7DF82D55C526}"/>
                </a:ext>
              </a:extLst>
            </p:cNvPr>
            <p:cNvSpPr/>
            <p:nvPr/>
          </p:nvSpPr>
          <p:spPr>
            <a:xfrm>
              <a:off x="1882140" y="1672007"/>
              <a:ext cx="6995160" cy="2854273"/>
            </a:xfrm>
            <a:custGeom>
              <a:avLst/>
              <a:gdLst>
                <a:gd name="connsiteX0" fmla="*/ 0 w 6995160"/>
                <a:gd name="connsiteY0" fmla="*/ 4393 h 2854273"/>
                <a:gd name="connsiteX1" fmla="*/ 2164080 w 6995160"/>
                <a:gd name="connsiteY1" fmla="*/ 332053 h 2854273"/>
                <a:gd name="connsiteX2" fmla="*/ 4259580 w 6995160"/>
                <a:gd name="connsiteY2" fmla="*/ 2115133 h 2854273"/>
                <a:gd name="connsiteX3" fmla="*/ 6995160 w 6995160"/>
                <a:gd name="connsiteY3" fmla="*/ 2854273 h 285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5160" h="2854273">
                  <a:moveTo>
                    <a:pt x="0" y="4393"/>
                  </a:moveTo>
                  <a:cubicBezTo>
                    <a:pt x="727075" y="-7672"/>
                    <a:pt x="1454150" y="-19737"/>
                    <a:pt x="2164080" y="332053"/>
                  </a:cubicBezTo>
                  <a:cubicBezTo>
                    <a:pt x="2874010" y="683843"/>
                    <a:pt x="3454400" y="1694763"/>
                    <a:pt x="4259580" y="2115133"/>
                  </a:cubicBezTo>
                  <a:cubicBezTo>
                    <a:pt x="5064760" y="2535503"/>
                    <a:pt x="6029960" y="2694888"/>
                    <a:pt x="6995160" y="285427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E747A1-18C4-4979-843B-A9D03CE7F575}"/>
                </a:ext>
              </a:extLst>
            </p:cNvPr>
            <p:cNvSpPr txBox="1"/>
            <p:nvPr/>
          </p:nvSpPr>
          <p:spPr>
            <a:xfrm rot="16200000">
              <a:off x="118695" y="2587909"/>
              <a:ext cx="2727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Number of animals seen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642DB93-D017-46D4-8F25-D1DB35EB8747}"/>
                </a:ext>
              </a:extLst>
            </p:cNvPr>
            <p:cNvSpPr txBox="1"/>
            <p:nvPr/>
          </p:nvSpPr>
          <p:spPr>
            <a:xfrm>
              <a:off x="3408608" y="4684916"/>
              <a:ext cx="4615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Perpendicular distance from line transect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14897A-3F12-479E-8BEE-243BE60B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Distance dependent detection is the hallmark of distance sampling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ECFB3448-9FA1-4FDB-8F05-83E57AFAF20F}"/>
              </a:ext>
            </a:extLst>
          </p:cNvPr>
          <p:cNvSpPr txBox="1">
            <a:spLocks/>
          </p:cNvSpPr>
          <p:nvPr/>
        </p:nvSpPr>
        <p:spPr>
          <a:xfrm>
            <a:off x="7512130" y="1888443"/>
            <a:ext cx="3716045" cy="102271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Therefore, purple striped area indicates the animals we never encountered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EB6753-FC47-40DA-AB28-3FDDFB7A6079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7655006" y="2911156"/>
            <a:ext cx="1715147" cy="1300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Google Shape;57;p13">
            <a:extLst>
              <a:ext uri="{FF2B5EF4-FFF2-40B4-BE49-F238E27FC236}">
                <a16:creationId xmlns:a16="http://schemas.microsoft.com/office/drawing/2014/main" id="{C1CDC723-22E9-4F70-AB55-3D356BA80375}"/>
              </a:ext>
            </a:extLst>
          </p:cNvPr>
          <p:cNvSpPr/>
          <p:nvPr/>
        </p:nvSpPr>
        <p:spPr>
          <a:xfrm>
            <a:off x="4784687" y="122894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840430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620E631-B6B9-45D4-9420-0C3BC47DEED9}"/>
              </a:ext>
            </a:extLst>
          </p:cNvPr>
          <p:cNvGrpSpPr/>
          <p:nvPr/>
        </p:nvGrpSpPr>
        <p:grpSpPr>
          <a:xfrm>
            <a:off x="1641009" y="2786434"/>
            <a:ext cx="8128544" cy="4071566"/>
            <a:chOff x="1282155" y="1013460"/>
            <a:chExt cx="8128544" cy="40715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BAA0A1D-2F8B-4116-99E6-204F882659A9}"/>
                </a:ext>
              </a:extLst>
            </p:cNvPr>
            <p:cNvSpPr/>
            <p:nvPr/>
          </p:nvSpPr>
          <p:spPr>
            <a:xfrm>
              <a:off x="4143375" y="2194560"/>
              <a:ext cx="752475" cy="23679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501F10-1533-4870-A8AC-C8044F477EBC}"/>
                </a:ext>
              </a:extLst>
            </p:cNvPr>
            <p:cNvSpPr/>
            <p:nvPr/>
          </p:nvSpPr>
          <p:spPr>
            <a:xfrm>
              <a:off x="4895850" y="3086100"/>
              <a:ext cx="752475" cy="14763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4CFF1A-5DA3-4556-BC45-C7FD32937D41}"/>
                </a:ext>
              </a:extLst>
            </p:cNvPr>
            <p:cNvCxnSpPr>
              <a:cxnSpLocks/>
              <a:stCxn id="78" idx="0"/>
            </p:cNvCxnSpPr>
            <p:nvPr/>
          </p:nvCxnSpPr>
          <p:spPr>
            <a:xfrm flipV="1">
              <a:off x="1882140" y="1638298"/>
              <a:ext cx="6776085" cy="3810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00F6872-3420-4B17-82CF-97F3AF625DF8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V="1">
              <a:off x="8658225" y="1609725"/>
              <a:ext cx="0" cy="290417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21B177-B140-482B-AF4C-CE04495D8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1410" y="1672008"/>
              <a:ext cx="484990" cy="18917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40F4E3-BFAE-4441-823D-9247029C1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5759" y="1681013"/>
              <a:ext cx="669313" cy="28313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718094-6885-46D7-8A22-3F61CB98B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8224" y="1681018"/>
              <a:ext cx="1011958" cy="43186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B22E55-F54C-4DDB-95DB-277E3997F0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5916" y="1667374"/>
              <a:ext cx="1350366" cy="59354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560FFF-64C3-47AD-8FC8-84E4AF204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3272" y="1667379"/>
              <a:ext cx="1661799" cy="74533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920DBA-BDA8-4BBE-9240-DF2F147AE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0121" y="1655411"/>
              <a:ext cx="1996916" cy="89181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E260D2-0DDD-4384-9354-5AFD5CA6C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2521" y="1667384"/>
              <a:ext cx="2363631" cy="103223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54969-D6EE-4424-99CC-70829B2C5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4921" y="1655416"/>
              <a:ext cx="2714625" cy="119660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BE4B77-59E0-4E01-AC7C-0BE46A63C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7321" y="1667389"/>
              <a:ext cx="3044666" cy="13370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5BF3938-78DD-4764-931B-43BCD646D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721" y="1721536"/>
              <a:ext cx="3257314" cy="143528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3EE35-B916-4F4E-A48D-EA17A117B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2121" y="1910479"/>
              <a:ext cx="3116103" cy="139874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BCDB919-0F5F-4F9C-8D6B-F6925DFB6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9436" y="2135609"/>
              <a:ext cx="2948789" cy="132000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9737EA-8EA1-494C-8579-2FB727F00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1689" y="2356103"/>
              <a:ext cx="2777332" cy="124590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5F3568F-4179-47C8-ABC6-2DB1B773E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0444" y="2611496"/>
              <a:ext cx="2556591" cy="111843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A1E93-698E-422F-A76E-773697AC38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5397" y="2852021"/>
              <a:ext cx="2317272" cy="99939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1CDD489-4B26-42F6-80FA-857963C4A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5595" y="3099143"/>
              <a:ext cx="2024292" cy="86164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DDDDC4-1751-4B6F-9B8A-8F978FC9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7835" y="3291199"/>
              <a:ext cx="1774834" cy="77150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25148F8-182A-475B-969B-832719A539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7719" y="3510560"/>
              <a:ext cx="1472168" cy="64896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2BAE700-13A7-4E31-A083-73BE97FD7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852" y="3729926"/>
              <a:ext cx="1169035" cy="49895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BDB040F-2E93-4472-BF8F-F25791007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9546" y="3951120"/>
              <a:ext cx="820341" cy="34935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251887C-8988-4B83-8147-C53E4C1E9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1775" y="4159528"/>
              <a:ext cx="490894" cy="20216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9F2CCB-1F8A-4A2F-A9CE-604ECF75D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0469" y="4395401"/>
              <a:ext cx="147756" cy="4242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94BDD4C-3D02-491E-976F-B4CC6C170782}"/>
                </a:ext>
              </a:extLst>
            </p:cNvPr>
            <p:cNvSpPr/>
            <p:nvPr/>
          </p:nvSpPr>
          <p:spPr>
            <a:xfrm>
              <a:off x="1885950" y="1836420"/>
              <a:ext cx="752475" cy="27260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D50FA58-87BF-472E-BF49-CB7AF61285D3}"/>
                </a:ext>
              </a:extLst>
            </p:cNvPr>
            <p:cNvSpPr/>
            <p:nvPr/>
          </p:nvSpPr>
          <p:spPr>
            <a:xfrm>
              <a:off x="2638425" y="1638298"/>
              <a:ext cx="752475" cy="29241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CD1E6B0-1D3C-4049-93BE-44DF9C1A2F12}"/>
                </a:ext>
              </a:extLst>
            </p:cNvPr>
            <p:cNvSpPr/>
            <p:nvPr/>
          </p:nvSpPr>
          <p:spPr>
            <a:xfrm>
              <a:off x="3390900" y="1897380"/>
              <a:ext cx="752475" cy="2665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C558D99-14A6-4F98-8327-FD637285B9D7}"/>
                </a:ext>
              </a:extLst>
            </p:cNvPr>
            <p:cNvSpPr/>
            <p:nvPr/>
          </p:nvSpPr>
          <p:spPr>
            <a:xfrm>
              <a:off x="5648325" y="3878580"/>
              <a:ext cx="752475" cy="6838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7DE2368-1F83-434F-9D1E-66B9A4F96671}"/>
                </a:ext>
              </a:extLst>
            </p:cNvPr>
            <p:cNvSpPr/>
            <p:nvPr/>
          </p:nvSpPr>
          <p:spPr>
            <a:xfrm>
              <a:off x="6400800" y="4091940"/>
              <a:ext cx="752475" cy="4705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0559D68-F167-4473-9B4A-7E99BC2A8832}"/>
                </a:ext>
              </a:extLst>
            </p:cNvPr>
            <p:cNvSpPr/>
            <p:nvPr/>
          </p:nvSpPr>
          <p:spPr>
            <a:xfrm>
              <a:off x="7153275" y="4366260"/>
              <a:ext cx="752475" cy="1962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1602B03-00A7-4146-BD89-73FADB26618C}"/>
                </a:ext>
              </a:extLst>
            </p:cNvPr>
            <p:cNvSpPr/>
            <p:nvPr/>
          </p:nvSpPr>
          <p:spPr>
            <a:xfrm>
              <a:off x="7905750" y="4465320"/>
              <a:ext cx="752475" cy="971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708AAB2-AD3C-4AC7-9C2C-7BA832FAB5BF}"/>
                </a:ext>
              </a:extLst>
            </p:cNvPr>
            <p:cNvCxnSpPr/>
            <p:nvPr/>
          </p:nvCxnSpPr>
          <p:spPr>
            <a:xfrm flipV="1">
              <a:off x="1885950" y="1013460"/>
              <a:ext cx="0" cy="354900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991EA2D-A981-455A-B273-FE6410A84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950" y="4562469"/>
              <a:ext cx="752474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D4D3F3C-DFC4-4D18-9C3B-7DF82D55C526}"/>
                </a:ext>
              </a:extLst>
            </p:cNvPr>
            <p:cNvSpPr/>
            <p:nvPr/>
          </p:nvSpPr>
          <p:spPr>
            <a:xfrm>
              <a:off x="1882140" y="1672007"/>
              <a:ext cx="6995160" cy="2854273"/>
            </a:xfrm>
            <a:custGeom>
              <a:avLst/>
              <a:gdLst>
                <a:gd name="connsiteX0" fmla="*/ 0 w 6995160"/>
                <a:gd name="connsiteY0" fmla="*/ 4393 h 2854273"/>
                <a:gd name="connsiteX1" fmla="*/ 2164080 w 6995160"/>
                <a:gd name="connsiteY1" fmla="*/ 332053 h 2854273"/>
                <a:gd name="connsiteX2" fmla="*/ 4259580 w 6995160"/>
                <a:gd name="connsiteY2" fmla="*/ 2115133 h 2854273"/>
                <a:gd name="connsiteX3" fmla="*/ 6995160 w 6995160"/>
                <a:gd name="connsiteY3" fmla="*/ 2854273 h 285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5160" h="2854273">
                  <a:moveTo>
                    <a:pt x="0" y="4393"/>
                  </a:moveTo>
                  <a:cubicBezTo>
                    <a:pt x="727075" y="-7672"/>
                    <a:pt x="1454150" y="-19737"/>
                    <a:pt x="2164080" y="332053"/>
                  </a:cubicBezTo>
                  <a:cubicBezTo>
                    <a:pt x="2874010" y="683843"/>
                    <a:pt x="3454400" y="1694763"/>
                    <a:pt x="4259580" y="2115133"/>
                  </a:cubicBezTo>
                  <a:cubicBezTo>
                    <a:pt x="5064760" y="2535503"/>
                    <a:pt x="6029960" y="2694888"/>
                    <a:pt x="6995160" y="285427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E747A1-18C4-4979-843B-A9D03CE7F575}"/>
                </a:ext>
              </a:extLst>
            </p:cNvPr>
            <p:cNvSpPr txBox="1"/>
            <p:nvPr/>
          </p:nvSpPr>
          <p:spPr>
            <a:xfrm rot="16200000">
              <a:off x="118695" y="2587909"/>
              <a:ext cx="2727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Number of animals seen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642DB93-D017-46D4-8F25-D1DB35EB8747}"/>
                </a:ext>
              </a:extLst>
            </p:cNvPr>
            <p:cNvSpPr txBox="1"/>
            <p:nvPr/>
          </p:nvSpPr>
          <p:spPr>
            <a:xfrm>
              <a:off x="3408608" y="4684916"/>
              <a:ext cx="4615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Perpendicular distance from line transect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14897A-3F12-479E-8BEE-243BE60B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Distance dependent detection is the hallmark of distance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2E47F3-C01B-482C-B8AA-348369C3809E}"/>
                  </a:ext>
                </a:extLst>
              </p:cNvPr>
              <p:cNvSpPr txBox="1"/>
              <p:nvPr/>
            </p:nvSpPr>
            <p:spPr>
              <a:xfrm>
                <a:off x="5718076" y="1629413"/>
                <a:ext cx="6096000" cy="1113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𝑢𝑛𝑑𝑒𝑟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a:rPr lang="en-GB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𝑢𝑛𝑑𝑒𝑟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a:rPr lang="en-GB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𝒓𝒆𝒄𝒕𝒂𝒏𝒈𝒍𝒆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2E47F3-C01B-482C-B8AA-348369C3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76" y="1629413"/>
                <a:ext cx="6096000" cy="1113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874249E-B8D9-4DD1-B9D9-FDC109E09B56}"/>
                  </a:ext>
                </a:extLst>
              </p:cNvPr>
              <p:cNvSpPr txBox="1"/>
              <p:nvPr/>
            </p:nvSpPr>
            <p:spPr>
              <a:xfrm>
                <a:off x="965199" y="1554845"/>
                <a:ext cx="3819487" cy="1248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2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∗2∗</m:t>
                          </m:r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GB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874249E-B8D9-4DD1-B9D9-FDC109E0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99" y="1554845"/>
                <a:ext cx="3819487" cy="1248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Google Shape;57;p13">
            <a:extLst>
              <a:ext uri="{FF2B5EF4-FFF2-40B4-BE49-F238E27FC236}">
                <a16:creationId xmlns:a16="http://schemas.microsoft.com/office/drawing/2014/main" id="{687B6365-5ADF-4043-A413-03612D1C4F22}"/>
              </a:ext>
            </a:extLst>
          </p:cNvPr>
          <p:cNvSpPr/>
          <p:nvPr/>
        </p:nvSpPr>
        <p:spPr>
          <a:xfrm>
            <a:off x="4784687" y="1228947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0787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AE5D-7D34-4FAC-B123-50D6FCC0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65125"/>
            <a:ext cx="3224576" cy="1325563"/>
          </a:xfrm>
        </p:spPr>
        <p:txBody>
          <a:bodyPr/>
          <a:lstStyle/>
          <a:p>
            <a:r>
              <a:rPr lang="en-GB" dirty="0"/>
              <a:t>Sampling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8886BF2-891E-40DE-983E-B25DBEED0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16" y="365125"/>
            <a:ext cx="8510224" cy="6415245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619E3E2-3366-41A1-9AE3-8A0D907A552B}"/>
              </a:ext>
            </a:extLst>
          </p:cNvPr>
          <p:cNvSpPr txBox="1">
            <a:spLocks/>
          </p:cNvSpPr>
          <p:nvPr/>
        </p:nvSpPr>
        <p:spPr>
          <a:xfrm>
            <a:off x="127323" y="1825625"/>
            <a:ext cx="3296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Transects are ideally evenly spaced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Initial placement is “random”</a:t>
            </a:r>
          </a:p>
        </p:txBody>
      </p:sp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8126D529-E9EB-48EA-9E12-1A3BB373D34F}"/>
              </a:ext>
            </a:extLst>
          </p:cNvPr>
          <p:cNvSpPr/>
          <p:nvPr/>
        </p:nvSpPr>
        <p:spPr>
          <a:xfrm>
            <a:off x="233007" y="133968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8384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62E8-0932-45A7-8EA0-21E97E0A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To estimate distance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675EF5-D593-41FA-9230-027F8B3CD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34" t="18052" r="19503" b="23809"/>
          <a:stretch/>
        </p:blipFill>
        <p:spPr>
          <a:xfrm>
            <a:off x="849114" y="1249680"/>
            <a:ext cx="10493771" cy="5524207"/>
          </a:xfr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53103970-6503-46D9-B329-B82DB1062C55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21436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62E8-0932-45A7-8EA0-21E97E0A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To estimate perpendicular distance</a:t>
            </a:r>
          </a:p>
        </p:txBody>
      </p:sp>
      <p:pic>
        <p:nvPicPr>
          <p:cNvPr id="7" name="Picture 6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8F564569-D616-4450-A7F5-59E2D415F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4" y="2747963"/>
            <a:ext cx="2273557" cy="2359979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53103970-6503-46D9-B329-B82DB1062C55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10" name="Picture 9" descr="A person looking through a camera&#10;&#10;Description automatically generated with medium confidence">
            <a:extLst>
              <a:ext uri="{FF2B5EF4-FFF2-40B4-BE49-F238E27FC236}">
                <a16:creationId xmlns:a16="http://schemas.microsoft.com/office/drawing/2014/main" id="{3D06EB28-32F2-45D5-B6D2-636CE398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2012429"/>
            <a:ext cx="5425757" cy="4038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7D744-CA1C-4411-9A9F-355DD519B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55" t="32454" r="20597" b="14418"/>
          <a:stretch/>
        </p:blipFill>
        <p:spPr>
          <a:xfrm>
            <a:off x="7996277" y="1336843"/>
            <a:ext cx="3503589" cy="53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636E-DB6E-4E59-8D19-4132DF3C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Platypus hunters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9F625-C017-476C-8958-456178FAE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95" y="1452880"/>
            <a:ext cx="3803254" cy="5201920"/>
          </a:xfrm>
        </p:spPr>
        <p:txBody>
          <a:bodyPr>
            <a:normAutofit/>
          </a:bodyPr>
          <a:lstStyle/>
          <a:p>
            <a:r>
              <a:rPr lang="en-GB" dirty="0"/>
              <a:t>Very cryptic species</a:t>
            </a:r>
          </a:p>
          <a:p>
            <a:r>
              <a:rPr lang="en-GB" dirty="0"/>
              <a:t>Over multiple nights of trapping, you might catch 1 or 2 individuals</a:t>
            </a:r>
          </a:p>
          <a:p>
            <a:r>
              <a:rPr lang="en-GB" dirty="0"/>
              <a:t>Switch from direct methods to estimate abundance (e.g. closed CMR) to indirect methods</a:t>
            </a:r>
          </a:p>
          <a:p>
            <a:pPr lvl="1"/>
            <a:r>
              <a:rPr lang="en-GB" dirty="0"/>
              <a:t>In their case, they switched to using environmental DNA (eDNA)</a:t>
            </a:r>
          </a:p>
        </p:txBody>
      </p:sp>
      <p:pic>
        <p:nvPicPr>
          <p:cNvPr id="5" name="Picture 4" descr="A picture containing person, outdoor, person&#10;&#10;Description automatically generated">
            <a:extLst>
              <a:ext uri="{FF2B5EF4-FFF2-40B4-BE49-F238E27FC236}">
                <a16:creationId xmlns:a16="http://schemas.microsoft.com/office/drawing/2014/main" id="{652936DE-8F28-46FD-9988-B5728DE7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549" y="1452880"/>
            <a:ext cx="7806212" cy="5201920"/>
          </a:xfrm>
          <a:prstGeom prst="rect">
            <a:avLst/>
          </a:prstGeom>
        </p:spPr>
      </p:pic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AA293D80-AEC8-4383-9FAC-26E54DC513E7}"/>
              </a:ext>
            </a:extLst>
          </p:cNvPr>
          <p:cNvSpPr/>
          <p:nvPr/>
        </p:nvSpPr>
        <p:spPr>
          <a:xfrm>
            <a:off x="4644032" y="102837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54560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89BD-DE75-4F10-949C-F4B03211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 variant of distance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AFA4-4E6E-4D78-A369-40C3EF832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8360" cy="4351338"/>
          </a:xfrm>
        </p:spPr>
        <p:txBody>
          <a:bodyPr/>
          <a:lstStyle/>
          <a:p>
            <a:r>
              <a:rPr lang="en-GB" dirty="0"/>
              <a:t>Point sampling</a:t>
            </a:r>
          </a:p>
          <a:p>
            <a:pPr lvl="1"/>
            <a:r>
              <a:rPr lang="en-GB" dirty="0"/>
              <a:t>A.k.a. Static distance sampling</a:t>
            </a:r>
          </a:p>
          <a:p>
            <a:r>
              <a:rPr lang="en-GB" dirty="0"/>
              <a:t>Same logic</a:t>
            </a:r>
          </a:p>
          <a:p>
            <a:pPr lvl="1"/>
            <a:r>
              <a:rPr lang="en-GB" dirty="0"/>
              <a:t>The closer the animal to your location, the better the detection</a:t>
            </a:r>
          </a:p>
          <a:p>
            <a:r>
              <a:rPr lang="en-GB" dirty="0"/>
              <a:t>Conceptually very similar to a variant of closed CMR</a:t>
            </a:r>
          </a:p>
          <a:p>
            <a:pPr lvl="1"/>
            <a:r>
              <a:rPr lang="en-GB" dirty="0"/>
              <a:t>Spatially-explicit-capture-recapture (SECR)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8FF779EE-15A0-4D45-B6E8-13E8BB9B49B8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A2E53-F9FF-41BD-BE89-6AD2A3063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83" t="36434" r="19917" b="6046"/>
          <a:stretch/>
        </p:blipFill>
        <p:spPr>
          <a:xfrm>
            <a:off x="5878902" y="1666240"/>
            <a:ext cx="5474898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4627-B5F7-4ABD-A71F-FB8CDEB3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tl;dr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4643-7676-4EE3-AAFE-1C462013A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Closed CMR is not the only option to estimate abundance</a:t>
            </a:r>
          </a:p>
          <a:p>
            <a:pPr lvl="1"/>
            <a:r>
              <a:rPr lang="en-GB" dirty="0"/>
              <a:t>(It’s just the method taught in this class)</a:t>
            </a:r>
          </a:p>
          <a:p>
            <a:r>
              <a:rPr lang="en-GB" dirty="0"/>
              <a:t>Abundance indices are a rapid fire, albeit crude, way to estimate abundances</a:t>
            </a:r>
          </a:p>
          <a:p>
            <a:pPr lvl="1"/>
            <a:r>
              <a:rPr lang="en-GB" dirty="0"/>
              <a:t>Has many caveats</a:t>
            </a:r>
          </a:p>
          <a:p>
            <a:pPr lvl="1"/>
            <a:r>
              <a:rPr lang="en-GB" dirty="0"/>
              <a:t>Requires calibration, often with closed CMR</a:t>
            </a:r>
          </a:p>
          <a:p>
            <a:r>
              <a:rPr lang="en-GB" dirty="0"/>
              <a:t>Distance sampling seeks to solve same issues as closed CMR</a:t>
            </a:r>
          </a:p>
          <a:p>
            <a:pPr lvl="1"/>
            <a:r>
              <a:rPr lang="en-GB" dirty="0"/>
              <a:t>But tailored for transects rather than trapping</a:t>
            </a:r>
          </a:p>
          <a:p>
            <a:r>
              <a:rPr lang="en-GB" dirty="0"/>
              <a:t>Mixing distance sampling and closed CMR gives spatially explicit capture-mark-recapture (SECR)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10578FEE-97CC-4C9A-A6AE-6B6FE2D09B2E}"/>
              </a:ext>
            </a:extLst>
          </p:cNvPr>
          <p:cNvSpPr/>
          <p:nvPr/>
        </p:nvSpPr>
        <p:spPr>
          <a:xfrm>
            <a:off x="4784687" y="95360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5131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55DA-EB0B-4920-9ADB-D7C8CC93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Two broad types of population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09E7-4674-4EBD-854C-AB7FAC8B4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04491" cy="472757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Presence-absence indices</a:t>
            </a:r>
          </a:p>
          <a:p>
            <a:pPr lvl="1"/>
            <a:r>
              <a:rPr lang="en-GB" dirty="0"/>
              <a:t>An area is occupied or not</a:t>
            </a:r>
          </a:p>
          <a:p>
            <a:pPr lvl="1"/>
            <a:r>
              <a:rPr lang="en-GB" dirty="0"/>
              <a:t>Focus of occupancy models (next week)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Abundance indices</a:t>
            </a:r>
          </a:p>
          <a:p>
            <a:pPr lvl="1"/>
            <a:r>
              <a:rPr lang="en-GB" dirty="0"/>
              <a:t>Conditional on signs of activity being correlated with abundance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59107350-1BD2-47AB-B37B-120B387A3DFB}"/>
              </a:ext>
            </a:extLst>
          </p:cNvPr>
          <p:cNvSpPr/>
          <p:nvPr/>
        </p:nvSpPr>
        <p:spPr>
          <a:xfrm>
            <a:off x="4156352" y="101821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" name="Picture 4" descr="A picture containing person, outdoor, person&#10;&#10;Description automatically generated">
            <a:extLst>
              <a:ext uri="{FF2B5EF4-FFF2-40B4-BE49-F238E27FC236}">
                <a16:creationId xmlns:a16="http://schemas.microsoft.com/office/drawing/2014/main" id="{B181B7C6-985F-4BBA-806C-513C90CD6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69" y="1412240"/>
            <a:ext cx="3933599" cy="26212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75859C-0E82-46F1-9A6F-D85C5544A4A3}"/>
              </a:ext>
            </a:extLst>
          </p:cNvPr>
          <p:cNvCxnSpPr/>
          <p:nvPr/>
        </p:nvCxnSpPr>
        <p:spPr>
          <a:xfrm>
            <a:off x="5242560" y="2631440"/>
            <a:ext cx="1869440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289;p30">
            <a:extLst>
              <a:ext uri="{FF2B5EF4-FFF2-40B4-BE49-F238E27FC236}">
                <a16:creationId xmlns:a16="http://schemas.microsoft.com/office/drawing/2014/main" id="{B9B88C43-E45D-4525-9231-D053B4545E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868" y="4104640"/>
            <a:ext cx="3933599" cy="2621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A75227-7604-4A21-BA6A-F47916C46D9B}"/>
              </a:ext>
            </a:extLst>
          </p:cNvPr>
          <p:cNvCxnSpPr/>
          <p:nvPr/>
        </p:nvCxnSpPr>
        <p:spPr>
          <a:xfrm>
            <a:off x="5161280" y="5374640"/>
            <a:ext cx="1869440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40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0CE5-44BC-4288-83A3-9A18EA3F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Three types of abundance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10622-AC8E-4CAF-8174-6BC165124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2285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Indirect measures of presence-absence</a:t>
            </a:r>
          </a:p>
          <a:p>
            <a:pPr lvl="1"/>
            <a:r>
              <a:rPr lang="en-GB" dirty="0"/>
              <a:t>Burrows, latrines, dens, eDNA</a:t>
            </a:r>
          </a:p>
          <a:p>
            <a:pPr lvl="1"/>
            <a:r>
              <a:rPr lang="en-GB" dirty="0"/>
              <a:t>Number of detections</a:t>
            </a:r>
          </a:p>
          <a:p>
            <a:pPr lvl="1"/>
            <a:r>
              <a:rPr lang="en-GB" dirty="0"/>
              <a:t>But may not increase with density</a:t>
            </a:r>
          </a:p>
          <a:p>
            <a:endParaRPr lang="en-GB" dirty="0"/>
          </a:p>
          <a:p>
            <a:r>
              <a:rPr lang="en-GB" dirty="0"/>
              <a:t>Indirect measures of activity</a:t>
            </a:r>
          </a:p>
          <a:p>
            <a:pPr lvl="1"/>
            <a:r>
              <a:rPr lang="en-GB" dirty="0"/>
              <a:t>Footprints, baits, hair tubes, scrapes</a:t>
            </a:r>
          </a:p>
          <a:p>
            <a:pPr lvl="1"/>
            <a:r>
              <a:rPr lang="en-GB" dirty="0"/>
              <a:t>But may be influence by factors other than abundance (e.g. food availability)</a:t>
            </a:r>
          </a:p>
          <a:p>
            <a:pPr lvl="1"/>
            <a:endParaRPr lang="en-GB" dirty="0"/>
          </a:p>
          <a:p>
            <a:r>
              <a:rPr lang="en-GB" dirty="0"/>
              <a:t>Induced response</a:t>
            </a:r>
          </a:p>
          <a:p>
            <a:pPr lvl="1"/>
            <a:r>
              <a:rPr lang="en-GB" dirty="0"/>
              <a:t>Scent stations, playback, baits, camera traps</a:t>
            </a:r>
          </a:p>
          <a:p>
            <a:pPr lvl="1"/>
            <a:r>
              <a:rPr lang="en-GB" dirty="0"/>
              <a:t>But may selectively sample a fraction of the population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CAC0FE21-501B-4E61-9D8C-873F3F41F5EF}"/>
              </a:ext>
            </a:extLst>
          </p:cNvPr>
          <p:cNvSpPr/>
          <p:nvPr/>
        </p:nvSpPr>
        <p:spPr>
          <a:xfrm>
            <a:off x="4156352" y="101821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B8451F-CB2A-46DA-9D95-7CE6F37FE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2016" r="20833" b="9612"/>
          <a:stretch/>
        </p:blipFill>
        <p:spPr>
          <a:xfrm>
            <a:off x="6770193" y="1858689"/>
            <a:ext cx="4807126" cy="4285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4BB0F3-4DB7-42CC-87CC-D748EDED4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30" t="13212" r="25250" b="57674"/>
          <a:stretch/>
        </p:blipFill>
        <p:spPr>
          <a:xfrm>
            <a:off x="6096000" y="2258573"/>
            <a:ext cx="5780535" cy="3298947"/>
          </a:xfrm>
          <a:prstGeom prst="rect">
            <a:avLst/>
          </a:prstGeom>
        </p:spPr>
      </p:pic>
      <p:pic>
        <p:nvPicPr>
          <p:cNvPr id="8" name="Picture 7" descr="A picture containing grass, outdoor, sky, tree&#10;&#10;Description automatically generated">
            <a:extLst>
              <a:ext uri="{FF2B5EF4-FFF2-40B4-BE49-F238E27FC236}">
                <a16:creationId xmlns:a16="http://schemas.microsoft.com/office/drawing/2014/main" id="{3C5EA2A2-53D9-450C-AA20-045FA4EF1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1581406"/>
            <a:ext cx="6034970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3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AFB709-83D8-4075-8472-C971B8C6F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612" y="1417648"/>
            <a:ext cx="5079188" cy="5356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55B5C-D7B8-4AC6-AD6B-535A73A58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610" y="1417647"/>
            <a:ext cx="5079189" cy="5356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AD7DC-2FC9-4266-92B0-8AD4E2B1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Index must be correlated with 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1A92B-3EC0-4C00-8EF1-8D0D69807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5237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population index is a measurement which is assumed to be correlated with true population size</a:t>
            </a:r>
          </a:p>
          <a:p>
            <a:pPr lvl="1"/>
            <a:r>
              <a:rPr lang="en-GB" dirty="0"/>
              <a:t>E.g. every animal poops 5 times, so 10 poops = 2 animals</a:t>
            </a:r>
          </a:p>
          <a:p>
            <a:r>
              <a:rPr lang="en-GB" dirty="0"/>
              <a:t>Valid when the relationship is a straight line</a:t>
            </a:r>
          </a:p>
          <a:p>
            <a:pPr lvl="1"/>
            <a:r>
              <a:rPr lang="en-GB" dirty="0"/>
              <a:t>y = mx + c</a:t>
            </a:r>
          </a:p>
          <a:p>
            <a:pPr lvl="1"/>
            <a:r>
              <a:rPr lang="en-GB" dirty="0"/>
              <a:t>~Kind of</a:t>
            </a: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C317A361-5F62-4F36-AE6A-A846D0E294F3}"/>
              </a:ext>
            </a:extLst>
          </p:cNvPr>
          <p:cNvSpPr/>
          <p:nvPr/>
        </p:nvSpPr>
        <p:spPr>
          <a:xfrm>
            <a:off x="4156352" y="1018212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765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5FEE-ED09-482C-A7E2-52A3B4D1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238" y="3850503"/>
            <a:ext cx="8245737" cy="2452687"/>
          </a:xfrm>
        </p:spPr>
        <p:txBody>
          <a:bodyPr anchor="ctr">
            <a:normAutofit/>
          </a:bodyPr>
          <a:lstStyle/>
          <a:p>
            <a:r>
              <a:rPr lang="en-GB" sz="3600" dirty="0"/>
              <a:t>Case study: Field vole indices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2CBCD-5315-431B-A3B6-1F65F5388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83A96A-53AE-4A64-9AB9-AC2608E5B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87" t="36317" r="47656" b="21359"/>
          <a:stretch/>
        </p:blipFill>
        <p:spPr>
          <a:xfrm>
            <a:off x="9102350" y="3974746"/>
            <a:ext cx="2608637" cy="26193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745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4D00-4C04-47E3-8B6D-FFBA69D9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990830" cy="1325563"/>
          </a:xfrm>
        </p:spPr>
        <p:txBody>
          <a:bodyPr/>
          <a:lstStyle/>
          <a:p>
            <a:pPr algn="ctr"/>
            <a:r>
              <a:rPr lang="en-GB" dirty="0"/>
              <a:t>Why monitor voles?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496D4-2901-42F0-BA24-AA7077BA9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59" y="1532662"/>
            <a:ext cx="7152629" cy="2867255"/>
          </a:xfrm>
        </p:spPr>
        <p:txBody>
          <a:bodyPr>
            <a:normAutofit/>
          </a:bodyPr>
          <a:lstStyle/>
          <a:p>
            <a:r>
              <a:rPr lang="en-GB" sz="2400" dirty="0"/>
              <a:t>Field voles in Kielder Forest</a:t>
            </a:r>
          </a:p>
          <a:p>
            <a:pPr lvl="1"/>
            <a:r>
              <a:rPr lang="en-GB" sz="2000" dirty="0"/>
              <a:t>Field voles have population cycle (and traveling wave)</a:t>
            </a:r>
          </a:p>
          <a:p>
            <a:r>
              <a:rPr lang="en-GB" sz="2400" dirty="0"/>
              <a:t>Long term monitoring of prey species</a:t>
            </a:r>
          </a:p>
          <a:p>
            <a:pPr lvl="1"/>
            <a:r>
              <a:rPr lang="en-GB" sz="2000" dirty="0"/>
              <a:t>Eaten by Tawny owls and goshawks etc.</a:t>
            </a:r>
          </a:p>
          <a:p>
            <a:pPr lvl="1"/>
            <a:r>
              <a:rPr lang="en-GB" sz="2000" dirty="0"/>
              <a:t>Monitoring voles to determine how susceptible predators are to sudden lack of prey</a:t>
            </a:r>
          </a:p>
        </p:txBody>
      </p:sp>
      <p:pic>
        <p:nvPicPr>
          <p:cNvPr id="11" name="Picture 10" descr="A bird sitting on a branch&#10;&#10;Description automatically generated with low confidence">
            <a:extLst>
              <a:ext uri="{FF2B5EF4-FFF2-40B4-BE49-F238E27FC236}">
                <a16:creationId xmlns:a16="http://schemas.microsoft.com/office/drawing/2014/main" id="{86EFC291-6358-483B-816D-544A566C3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30" y="0"/>
            <a:ext cx="4201170" cy="6858000"/>
          </a:xfrm>
          <a:prstGeom prst="rect">
            <a:avLst/>
          </a:prstGeom>
        </p:spPr>
      </p:pic>
      <p:sp>
        <p:nvSpPr>
          <p:cNvPr id="14" name="Google Shape;57;p13">
            <a:extLst>
              <a:ext uri="{FF2B5EF4-FFF2-40B4-BE49-F238E27FC236}">
                <a16:creationId xmlns:a16="http://schemas.microsoft.com/office/drawing/2014/main" id="{C2062E8F-2748-4CCA-86F8-3212EC69673E}"/>
              </a:ext>
            </a:extLst>
          </p:cNvPr>
          <p:cNvSpPr/>
          <p:nvPr/>
        </p:nvSpPr>
        <p:spPr>
          <a:xfrm>
            <a:off x="2641562" y="973824"/>
            <a:ext cx="2622625" cy="105225"/>
          </a:xfrm>
          <a:custGeom>
            <a:avLst/>
            <a:gdLst/>
            <a:ahLst/>
            <a:cxnLst/>
            <a:rect l="l" t="t" r="r" b="b"/>
            <a:pathLst>
              <a:path w="104905" h="4209" extrusionOk="0">
                <a:moveTo>
                  <a:pt x="0" y="2010"/>
                </a:moveTo>
                <a:cubicBezTo>
                  <a:pt x="34411" y="-4246"/>
                  <a:pt x="71725" y="11060"/>
                  <a:pt x="104905" y="0"/>
                </a:cubicBezTo>
              </a:path>
            </a:pathLst>
          </a:cu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E8BDC9B-5504-43C9-A2E8-C889246FC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" y="3908797"/>
            <a:ext cx="5167630" cy="294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1304</Words>
  <Application>Microsoft Office PowerPoint</Application>
  <PresentationFormat>Widescreen</PresentationFormat>
  <Paragraphs>239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Alternative methods to estimate abundance</vt:lpstr>
      <vt:lpstr>A menu of options</vt:lpstr>
      <vt:lpstr>Indirect methods to estimate population size</vt:lpstr>
      <vt:lpstr>Platypus hunters</vt:lpstr>
      <vt:lpstr>Two broad types of population indices</vt:lpstr>
      <vt:lpstr>Three types of abundance indices</vt:lpstr>
      <vt:lpstr>Index must be correlated with abundance</vt:lpstr>
      <vt:lpstr>Case study: Field vole indices</vt:lpstr>
      <vt:lpstr>Why monitor voles?</vt:lpstr>
      <vt:lpstr>Field vole index</vt:lpstr>
      <vt:lpstr>Which gave…</vt:lpstr>
      <vt:lpstr>Which allows…</vt:lpstr>
      <vt:lpstr>Distance sampling</vt:lpstr>
      <vt:lpstr>A menu of options</vt:lpstr>
      <vt:lpstr>A study site</vt:lpstr>
      <vt:lpstr>What is the area of the study site?</vt:lpstr>
      <vt:lpstr>A study site with animals</vt:lpstr>
      <vt:lpstr>A complete census of those animals</vt:lpstr>
      <vt:lpstr>What is the density of animals?</vt:lpstr>
      <vt:lpstr>Instead of census, transects</vt:lpstr>
      <vt:lpstr>Censuses within transects</vt:lpstr>
      <vt:lpstr>What is our population size estimate?</vt:lpstr>
      <vt:lpstr>What is our population size estimate?</vt:lpstr>
      <vt:lpstr>Transects with imperfect detection</vt:lpstr>
      <vt:lpstr>Dealing with imperfect detection</vt:lpstr>
      <vt:lpstr>What’s the population size estimate now?</vt:lpstr>
      <vt:lpstr>The same but mathematically</vt:lpstr>
      <vt:lpstr>A complication</vt:lpstr>
      <vt:lpstr>PowerPoint Presentation</vt:lpstr>
      <vt:lpstr>PowerPoint Presentation</vt:lpstr>
      <vt:lpstr>The further away things are, the harder to see</vt:lpstr>
      <vt:lpstr>Distance dependent detection is the hallmark of distance sampling</vt:lpstr>
      <vt:lpstr>Distance dependent detection is the hallmark of distance sampling</vt:lpstr>
      <vt:lpstr>Distance dependent detection is the hallmark of distance sampling</vt:lpstr>
      <vt:lpstr>Distance dependent detection is the hallmark of distance sampling</vt:lpstr>
      <vt:lpstr>Distance dependent detection is the hallmark of distance sampling</vt:lpstr>
      <vt:lpstr>Sampling</vt:lpstr>
      <vt:lpstr>To estimate distance</vt:lpstr>
      <vt:lpstr>To estimate perpendicular distance</vt:lpstr>
      <vt:lpstr>A variant of distance sampling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you need to know to save/manage a species?</dc:title>
  <dc:creator>Deon Roos</dc:creator>
  <cp:lastModifiedBy>Deon Roos</cp:lastModifiedBy>
  <cp:revision>38</cp:revision>
  <dcterms:created xsi:type="dcterms:W3CDTF">2021-01-12T17:15:49Z</dcterms:created>
  <dcterms:modified xsi:type="dcterms:W3CDTF">2021-01-15T11:41:01Z</dcterms:modified>
</cp:coreProperties>
</file>